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0" r:id="rId5"/>
    <p:sldId id="258" r:id="rId6"/>
    <p:sldId id="268" r:id="rId7"/>
    <p:sldId id="260" r:id="rId8"/>
    <p:sldId id="261" r:id="rId9"/>
    <p:sldId id="269" r:id="rId10"/>
    <p:sldId id="264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8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75" b="1" i="0" u="none" strike="noStrike" kern="1200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Změnily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se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děti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? 
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Odpovídají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učitelé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s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více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než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5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lety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</a:t>
            </a:r>
            <a:r>
              <a:rPr lang="en-US" sz="1800" b="1" i="0" u="none" strike="noStrike" kern="1200" baseline="0" dirty="0" err="1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praxe</a:t>
            </a:r>
            <a:r>
              <a:rPr lang="en-US" sz="1800" b="1" i="0" u="none" strike="noStrike" kern="1200" baseline="0" dirty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.
</a:t>
            </a:r>
            <a:r>
              <a:rPr lang="en-US" sz="1800" b="1" i="0" u="none" strike="noStrike" kern="1200" baseline="0" dirty="0" smtClean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N=125</a:t>
            </a:r>
            <a:r>
              <a:rPr lang="cs-CZ" sz="1800" b="1" i="0" u="none" strike="noStrike" kern="1200" baseline="0" dirty="0" smtClean="0">
                <a:solidFill>
                  <a:srgbClr val="000000"/>
                </a:solidFill>
                <a:latin typeface="Arial CE"/>
                <a:ea typeface="Arial CE"/>
                <a:cs typeface="Arial CE"/>
              </a:rPr>
              <a:t> (Jančaříková, 2008).</a:t>
            </a:r>
            <a:endParaRPr lang="en-US" sz="1800" b="1" i="0" u="none" strike="noStrike" kern="1200" baseline="0" dirty="0" smtClean="0">
              <a:solidFill>
                <a:srgbClr val="000000"/>
              </a:solidFill>
              <a:latin typeface="Arial CE"/>
              <a:ea typeface="Arial CE"/>
              <a:cs typeface="Arial CE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75" b="1" i="0" u="none" strike="noStrike" kern="1200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 dirty="0"/>
          </a:p>
        </c:rich>
      </c:tx>
      <c:layout>
        <c:manualLayout>
          <c:xMode val="edge"/>
          <c:yMode val="edge"/>
          <c:x val="0.34978407212987267"/>
          <c:y val="8.5908788914094095E-3"/>
        </c:manualLayout>
      </c:layout>
      <c:spPr>
        <a:noFill/>
        <a:ln w="25399">
          <a:noFill/>
        </a:ln>
      </c:spPr>
    </c:title>
    <c:plotArea>
      <c:layout>
        <c:manualLayout>
          <c:layoutTarget val="inner"/>
          <c:xMode val="edge"/>
          <c:yMode val="edge"/>
          <c:x val="0.1116584564860427"/>
          <c:y val="0.19418758256274773"/>
          <c:w val="0.8752052545156076"/>
          <c:h val="0.78203434610303835"/>
        </c:manualLayout>
      </c:layout>
      <c:barChart>
        <c:barDir val="col"/>
        <c:grouping val="clustered"/>
        <c:ser>
          <c:idx val="0"/>
          <c:order val="0"/>
          <c:tx>
            <c:strRef>
              <c:f>Celkově!$A$1</c:f>
              <c:strCache>
                <c:ptCount val="1"/>
                <c:pt idx="0">
                  <c:v>Změnily se děti? Odpovídají učitelé s více než 5 lety praxe.
N=125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9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2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3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4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5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6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7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8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errBars>
            <c:errBarType val="both"/>
            <c:errValType val="cust"/>
            <c:plus>
              <c:numRef>
                <c:f>Celkově!$C$3:$C$21</c:f>
                <c:numCache>
                  <c:formatCode>General</c:formatCode>
                  <c:ptCount val="19"/>
                  <c:pt idx="0">
                    <c:v>6.5000000000000016E-2</c:v>
                  </c:pt>
                  <c:pt idx="1">
                    <c:v>8.2000000000000003E-2</c:v>
                  </c:pt>
                  <c:pt idx="2">
                    <c:v>8.6000000000000035E-2</c:v>
                  </c:pt>
                  <c:pt idx="3">
                    <c:v>9.1000000000000025E-2</c:v>
                  </c:pt>
                  <c:pt idx="4">
                    <c:v>9.5000000000000057E-2</c:v>
                  </c:pt>
                  <c:pt idx="5">
                    <c:v>8.9000000000000079E-2</c:v>
                  </c:pt>
                  <c:pt idx="6">
                    <c:v>8.1000000000000016E-2</c:v>
                  </c:pt>
                  <c:pt idx="7">
                    <c:v>0.10100000000000002</c:v>
                  </c:pt>
                  <c:pt idx="8">
                    <c:v>0.11000000000000001</c:v>
                  </c:pt>
                  <c:pt idx="9">
                    <c:v>7.6000000000000012E-2</c:v>
                  </c:pt>
                  <c:pt idx="10">
                    <c:v>7.9000000000000528E-2</c:v>
                  </c:pt>
                  <c:pt idx="11">
                    <c:v>6.9000000000000047E-2</c:v>
                  </c:pt>
                  <c:pt idx="12">
                    <c:v>6.8000000000000033E-2</c:v>
                  </c:pt>
                  <c:pt idx="13">
                    <c:v>7.0000000000000034E-2</c:v>
                  </c:pt>
                  <c:pt idx="14">
                    <c:v>6.7000000000000018E-2</c:v>
                  </c:pt>
                  <c:pt idx="15">
                    <c:v>6.6000000000000003E-2</c:v>
                  </c:pt>
                  <c:pt idx="16">
                    <c:v>5.700000000000003E-2</c:v>
                  </c:pt>
                  <c:pt idx="17">
                    <c:v>6.4000000000000126E-2</c:v>
                  </c:pt>
                  <c:pt idx="18">
                    <c:v>6.4000000000000126E-2</c:v>
                  </c:pt>
                </c:numCache>
              </c:numRef>
            </c:plus>
            <c:minus>
              <c:numRef>
                <c:f>Celkově!$C$3:$C$21</c:f>
                <c:numCache>
                  <c:formatCode>General</c:formatCode>
                  <c:ptCount val="19"/>
                  <c:pt idx="0">
                    <c:v>6.5000000000000016E-2</c:v>
                  </c:pt>
                  <c:pt idx="1">
                    <c:v>8.2000000000000003E-2</c:v>
                  </c:pt>
                  <c:pt idx="2">
                    <c:v>8.6000000000000035E-2</c:v>
                  </c:pt>
                  <c:pt idx="3">
                    <c:v>9.1000000000000025E-2</c:v>
                  </c:pt>
                  <c:pt idx="4">
                    <c:v>9.5000000000000057E-2</c:v>
                  </c:pt>
                  <c:pt idx="5">
                    <c:v>8.9000000000000079E-2</c:v>
                  </c:pt>
                  <c:pt idx="6">
                    <c:v>8.1000000000000016E-2</c:v>
                  </c:pt>
                  <c:pt idx="7">
                    <c:v>0.10100000000000002</c:v>
                  </c:pt>
                  <c:pt idx="8">
                    <c:v>0.11000000000000001</c:v>
                  </c:pt>
                  <c:pt idx="9">
                    <c:v>7.6000000000000012E-2</c:v>
                  </c:pt>
                  <c:pt idx="10">
                    <c:v>7.9000000000000528E-2</c:v>
                  </c:pt>
                  <c:pt idx="11">
                    <c:v>6.9000000000000047E-2</c:v>
                  </c:pt>
                  <c:pt idx="12">
                    <c:v>6.8000000000000033E-2</c:v>
                  </c:pt>
                  <c:pt idx="13">
                    <c:v>7.0000000000000034E-2</c:v>
                  </c:pt>
                  <c:pt idx="14">
                    <c:v>6.7000000000000018E-2</c:v>
                  </c:pt>
                  <c:pt idx="15">
                    <c:v>6.6000000000000003E-2</c:v>
                  </c:pt>
                  <c:pt idx="16">
                    <c:v>5.700000000000003E-2</c:v>
                  </c:pt>
                  <c:pt idx="17">
                    <c:v>6.4000000000000126E-2</c:v>
                  </c:pt>
                  <c:pt idx="18">
                    <c:v>6.4000000000000126E-2</c:v>
                  </c:pt>
                </c:numCache>
              </c:numRef>
            </c:minus>
            <c:spPr>
              <a:ln w="12700">
                <a:solidFill>
                  <a:srgbClr val="000000"/>
                </a:solidFill>
                <a:prstDash val="solid"/>
              </a:ln>
            </c:spPr>
          </c:errBars>
          <c:cat>
            <c:strRef>
              <c:f>Celkově!$A$3:$A$21</c:f>
              <c:strCache>
                <c:ptCount val="19"/>
                <c:pt idx="0">
                  <c:v>Ovládání ICT</c:v>
                </c:pt>
                <c:pt idx="1">
                  <c:v>Vybav. na školy v přírodě</c:v>
                </c:pt>
                <c:pt idx="2">
                  <c:v>Množství osobních věcí</c:v>
                </c:pt>
                <c:pt idx="3">
                  <c:v>Oblékání</c:v>
                </c:pt>
                <c:pt idx="4">
                  <c:v>Znalosti a vědomosti</c:v>
                </c:pt>
                <c:pt idx="5">
                  <c:v>Chápání souvislostí</c:v>
                </c:pt>
                <c:pt idx="6">
                  <c:v>Kritické myšlení</c:v>
                </c:pt>
                <c:pt idx="7">
                  <c:v>Komunikační schopnosti</c:v>
                </c:pt>
                <c:pt idx="8">
                  <c:v>Možnost svobod. pohybu</c:v>
                </c:pt>
                <c:pt idx="9">
                  <c:v>Sebeobsluha</c:v>
                </c:pt>
                <c:pt idx="10">
                  <c:v>Nosení pomůcek</c:v>
                </c:pt>
                <c:pt idx="11">
                  <c:v>Hrubá motorika</c:v>
                </c:pt>
                <c:pt idx="12">
                  <c:v>Jemná motorika</c:v>
                </c:pt>
                <c:pt idx="13">
                  <c:v>Úcta k životu</c:v>
                </c:pt>
                <c:pt idx="14">
                  <c:v>Pracovní morálka</c:v>
                </c:pt>
                <c:pt idx="15">
                  <c:v>Logopedická  zdatnost</c:v>
                </c:pt>
                <c:pt idx="16">
                  <c:v>Vytrvalost</c:v>
                </c:pt>
                <c:pt idx="17">
                  <c:v>Tělesná zdatnost</c:v>
                </c:pt>
                <c:pt idx="18">
                  <c:v>Agresivita</c:v>
                </c:pt>
              </c:strCache>
            </c:strRef>
          </c:cat>
          <c:val>
            <c:numRef>
              <c:f>Celkově!$B$3:$B$21</c:f>
              <c:numCache>
                <c:formatCode>0.00</c:formatCode>
                <c:ptCount val="19"/>
                <c:pt idx="0">
                  <c:v>1.51</c:v>
                </c:pt>
                <c:pt idx="1">
                  <c:v>0.91</c:v>
                </c:pt>
                <c:pt idx="2">
                  <c:v>0.79</c:v>
                </c:pt>
                <c:pt idx="3">
                  <c:v>0.43000000000000038</c:v>
                </c:pt>
                <c:pt idx="4">
                  <c:v>0.25</c:v>
                </c:pt>
                <c:pt idx="5">
                  <c:v>0.2</c:v>
                </c:pt>
                <c:pt idx="6">
                  <c:v>0.15000000000000024</c:v>
                </c:pt>
                <c:pt idx="7">
                  <c:v>-0.21000000000000021</c:v>
                </c:pt>
                <c:pt idx="8">
                  <c:v>-0.26</c:v>
                </c:pt>
                <c:pt idx="9">
                  <c:v>-0.39000000000000346</c:v>
                </c:pt>
                <c:pt idx="10">
                  <c:v>-0.51</c:v>
                </c:pt>
                <c:pt idx="11">
                  <c:v>-0.61000000000000065</c:v>
                </c:pt>
                <c:pt idx="12">
                  <c:v>-0.6400000000000069</c:v>
                </c:pt>
                <c:pt idx="13">
                  <c:v>-0.70000000000000062</c:v>
                </c:pt>
                <c:pt idx="14">
                  <c:v>-0.71000000000000063</c:v>
                </c:pt>
                <c:pt idx="15">
                  <c:v>-1.1100000000000001</c:v>
                </c:pt>
                <c:pt idx="16">
                  <c:v>-1.1399999999999864</c:v>
                </c:pt>
                <c:pt idx="17">
                  <c:v>-1.1900000000000122</c:v>
                </c:pt>
                <c:pt idx="18">
                  <c:v>-1.3800000000000001</c:v>
                </c:pt>
              </c:numCache>
            </c:numRef>
          </c:val>
        </c:ser>
        <c:axId val="135464832"/>
        <c:axId val="135487872"/>
      </c:barChart>
      <c:catAx>
        <c:axId val="13546483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25" b="0" i="0" u="none" strike="noStrike" baseline="0">
                <a:solidFill>
                  <a:srgbClr val="0000FF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135487872"/>
        <c:crosses val="autoZero"/>
        <c:auto val="1"/>
        <c:lblAlgn val="ctr"/>
        <c:lblOffset val="40"/>
        <c:tickLblSkip val="2"/>
        <c:tickMarkSkip val="1"/>
      </c:catAx>
      <c:valAx>
        <c:axId val="135487872"/>
        <c:scaling>
          <c:orientation val="minMax"/>
          <c:min val="-1.5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13546483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0.11625</cdr:x>
      <cdr:y>0.25075</cdr:y>
    </cdr:from>
    <cdr:to>
      <cdr:x>0.145</cdr:x>
      <cdr:y>0.27675</cdr:y>
    </cdr:to>
    <cdr:sp macro="" textlink="">
      <cdr:nvSpPr>
        <cdr:cNvPr id="716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9467" y="1446411"/>
          <a:ext cx="133417" cy="1499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0.1625</cdr:x>
      <cdr:y>0.38</cdr:y>
    </cdr:from>
    <cdr:to>
      <cdr:x>0.1915</cdr:x>
      <cdr:y>0.4065</cdr:y>
    </cdr:to>
    <cdr:sp macro="" textlink="">
      <cdr:nvSpPr>
        <cdr:cNvPr id="717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4094" y="2191969"/>
          <a:ext cx="13457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0.531</cdr:x>
      <cdr:y>0.60825</cdr:y>
    </cdr:from>
    <cdr:to>
      <cdr:x>0.56</cdr:x>
      <cdr:y>0.63475</cdr:y>
    </cdr:to>
    <cdr:sp macro="" textlink="">
      <cdr:nvSpPr>
        <cdr:cNvPr id="717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64148" y="3508593"/>
          <a:ext cx="13457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0.481</cdr:x>
      <cdr:y>0.60825</cdr:y>
    </cdr:from>
    <cdr:to>
      <cdr:x>0.51</cdr:x>
      <cdr:y>0.63475</cdr:y>
    </cdr:to>
    <cdr:sp macro="" textlink="">
      <cdr:nvSpPr>
        <cdr:cNvPr id="717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32119" y="3508593"/>
          <a:ext cx="13457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0.44425</cdr:x>
      <cdr:y>0.60825</cdr:y>
    </cdr:from>
    <cdr:to>
      <cdr:x>0.47325</cdr:x>
      <cdr:y>0.63475</cdr:y>
    </cdr:to>
    <cdr:sp macro="" textlink="">
      <cdr:nvSpPr>
        <cdr:cNvPr id="717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61578" y="3508593"/>
          <a:ext cx="134576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0.4015</cdr:x>
      <cdr:y>0.5535</cdr:y>
    </cdr:from>
    <cdr:to>
      <cdr:x>0.43025</cdr:x>
      <cdr:y>0.58</cdr:y>
    </cdr:to>
    <cdr:sp macro="" textlink="">
      <cdr:nvSpPr>
        <cdr:cNvPr id="7175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63193" y="3192776"/>
          <a:ext cx="13341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0.3515</cdr:x>
      <cdr:y>0.5425</cdr:y>
    </cdr:from>
    <cdr:to>
      <cdr:x>0.3805</cdr:x>
      <cdr:y>0.56925</cdr:y>
    </cdr:to>
    <cdr:sp macro="" textlink="">
      <cdr:nvSpPr>
        <cdr:cNvPr id="7176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31164" y="3129324"/>
          <a:ext cx="134577" cy="1543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0.307</cdr:x>
      <cdr:y>0.50275</cdr:y>
    </cdr:from>
    <cdr:to>
      <cdr:x>0.33675</cdr:x>
      <cdr:y>0.5285</cdr:y>
    </cdr:to>
    <cdr:sp macro="" textlink="">
      <cdr:nvSpPr>
        <cdr:cNvPr id="7177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24658" y="2900033"/>
          <a:ext cx="138057" cy="1485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0.2615</cdr:x>
      <cdr:y>0.491</cdr:y>
    </cdr:from>
    <cdr:to>
      <cdr:x>0.29025</cdr:x>
      <cdr:y>0.51675</cdr:y>
    </cdr:to>
    <cdr:sp macro="" textlink="">
      <cdr:nvSpPr>
        <cdr:cNvPr id="7178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13512" y="2832255"/>
          <a:ext cx="133416" cy="1485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0.21325</cdr:x>
      <cdr:y>0.397</cdr:y>
    </cdr:from>
    <cdr:to>
      <cdr:x>0.243</cdr:x>
      <cdr:y>0.426</cdr:y>
    </cdr:to>
    <cdr:sp macro="" textlink="">
      <cdr:nvSpPr>
        <cdr:cNvPr id="7179" name="Text 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89604" y="2290031"/>
          <a:ext cx="138057" cy="1672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0.581</cdr:x>
      <cdr:y>0.60825</cdr:y>
    </cdr:from>
    <cdr:to>
      <cdr:x>0.60975</cdr:x>
      <cdr:y>0.63475</cdr:y>
    </cdr:to>
    <cdr:sp macro="" textlink="">
      <cdr:nvSpPr>
        <cdr:cNvPr id="7180" name="Text Box 1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96177" y="3508593"/>
          <a:ext cx="13341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0.62725</cdr:x>
      <cdr:y>0.60825</cdr:y>
    </cdr:from>
    <cdr:to>
      <cdr:x>0.657</cdr:x>
      <cdr:y>0.63475</cdr:y>
    </cdr:to>
    <cdr:sp macro="" textlink="">
      <cdr:nvSpPr>
        <cdr:cNvPr id="7181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10804" y="3508593"/>
          <a:ext cx="13805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0.67625</cdr:x>
      <cdr:y>0.60825</cdr:y>
    </cdr:from>
    <cdr:to>
      <cdr:x>0.70525</cdr:x>
      <cdr:y>0.63475</cdr:y>
    </cdr:to>
    <cdr:sp macro="" textlink="">
      <cdr:nvSpPr>
        <cdr:cNvPr id="7182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38192" y="3508593"/>
          <a:ext cx="13457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0.71475</cdr:x>
      <cdr:y>0.60825</cdr:y>
    </cdr:from>
    <cdr:to>
      <cdr:x>0.74375</cdr:x>
      <cdr:y>0.63475</cdr:y>
    </cdr:to>
    <cdr:sp macro="" textlink="">
      <cdr:nvSpPr>
        <cdr:cNvPr id="7183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16855" y="3508593"/>
          <a:ext cx="134576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0.7655</cdr:x>
      <cdr:y>0.60825</cdr:y>
    </cdr:from>
    <cdr:to>
      <cdr:x>0.79525</cdr:x>
      <cdr:y>0.63475</cdr:y>
    </cdr:to>
    <cdr:sp macro="" textlink="">
      <cdr:nvSpPr>
        <cdr:cNvPr id="7184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52364" y="3508593"/>
          <a:ext cx="13805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0.8085</cdr:x>
      <cdr:y>0.60825</cdr:y>
    </cdr:from>
    <cdr:to>
      <cdr:x>0.83725</cdr:x>
      <cdr:y>0.63475</cdr:y>
    </cdr:to>
    <cdr:sp macro="" textlink="">
      <cdr:nvSpPr>
        <cdr:cNvPr id="7185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51909" y="3508593"/>
          <a:ext cx="13341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0.85575</cdr:x>
      <cdr:y>0.60825</cdr:y>
    </cdr:from>
    <cdr:to>
      <cdr:x>0.8845</cdr:x>
      <cdr:y>0.63475</cdr:y>
    </cdr:to>
    <cdr:sp macro="" textlink="">
      <cdr:nvSpPr>
        <cdr:cNvPr id="7186" name="Text Box 1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71176" y="3508593"/>
          <a:ext cx="13341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0.8985</cdr:x>
      <cdr:y>0.60825</cdr:y>
    </cdr:from>
    <cdr:to>
      <cdr:x>0.9275</cdr:x>
      <cdr:y>0.63475</cdr:y>
    </cdr:to>
    <cdr:sp macro="" textlink="">
      <cdr:nvSpPr>
        <cdr:cNvPr id="7187" name="Text Box 1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69561" y="3508593"/>
          <a:ext cx="13457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  <cdr:relSizeAnchor xmlns:cdr="http://schemas.openxmlformats.org/drawingml/2006/chartDrawing">
    <cdr:from>
      <cdr:x>0.9475</cdr:x>
      <cdr:y>0.60825</cdr:y>
    </cdr:from>
    <cdr:to>
      <cdr:x>0.97725</cdr:x>
      <cdr:y>0.63475</cdr:y>
    </cdr:to>
    <cdr:sp macro="" textlink="">
      <cdr:nvSpPr>
        <cdr:cNvPr id="7188" name="Text Box 2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396950" y="3508593"/>
          <a:ext cx="138057" cy="152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 CE"/>
              <a:cs typeface="Arial CE"/>
            </a:rPr>
            <a:t>*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47D850-A69C-41A7-9F12-CB86E9786DFB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89982F-29B4-406E-B2C5-971D5B263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</p:spPr>
        <p:txBody>
          <a:bodyPr>
            <a:normAutofit/>
          </a:bodyPr>
          <a:lstStyle/>
          <a:p>
            <a:r>
              <a:rPr lang="cs-CZ" dirty="0" smtClean="0"/>
              <a:t>Proti proudu</a:t>
            </a:r>
            <a:br>
              <a:rPr lang="cs-CZ" dirty="0" smtClean="0"/>
            </a:br>
            <a:r>
              <a:rPr lang="cs-CZ" dirty="0" smtClean="0"/>
              <a:t>aneb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prosazujeme </a:t>
            </a:r>
            <a:r>
              <a:rPr lang="cs-CZ" dirty="0" smtClean="0"/>
              <a:t>pobyt venku navzdory tlaku okolí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512168"/>
          </a:xfrm>
        </p:spPr>
        <p:txBody>
          <a:bodyPr>
            <a:normAutofit/>
          </a:bodyPr>
          <a:lstStyle/>
          <a:p>
            <a:r>
              <a:rPr lang="cs-CZ" dirty="0" smtClean="0"/>
              <a:t>PhDr. Kateřina Jančaříková, Ph.D.</a:t>
            </a:r>
          </a:p>
          <a:p>
            <a:r>
              <a:rPr lang="cs-CZ" dirty="0" smtClean="0"/>
              <a:t>Pedagogická fakulta </a:t>
            </a:r>
          </a:p>
          <a:p>
            <a:r>
              <a:rPr lang="cs-CZ" dirty="0" smtClean="0"/>
              <a:t>Univerzity Karlovy v Praze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Pravá a falešná rizika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Ovádi, komáří a neštovice.</a:t>
            </a:r>
          </a:p>
          <a:p>
            <a:r>
              <a:rPr lang="cs-CZ" dirty="0" smtClean="0"/>
              <a:t>Helminti a alergie.</a:t>
            </a:r>
          </a:p>
          <a:p>
            <a:r>
              <a:rPr lang="cs-CZ" dirty="0" smtClean="0"/>
              <a:t>Kočka na zahradě MŠ.</a:t>
            </a:r>
          </a:p>
          <a:p>
            <a:r>
              <a:rPr lang="cs-CZ" dirty="0" smtClean="0"/>
              <a:t>Stromy – zabijáci.</a:t>
            </a:r>
          </a:p>
          <a:p>
            <a:r>
              <a:rPr lang="cs-CZ" dirty="0" smtClean="0"/>
              <a:t>Zabijeme všechny bakterie!</a:t>
            </a:r>
          </a:p>
          <a:p>
            <a:r>
              <a:rPr lang="cs-CZ" dirty="0" smtClean="0"/>
              <a:t>Laviny v Alpách.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PhDr. Kateřina Jančaříková, Ph.D.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Kontakt</a:t>
            </a:r>
          </a:p>
          <a:p>
            <a:pPr>
              <a:buNone/>
            </a:pPr>
            <a:r>
              <a:rPr lang="cs-CZ" dirty="0" smtClean="0"/>
              <a:t>katerina.jancarikova@pedf.cuni.cz, </a:t>
            </a:r>
          </a:p>
          <a:p>
            <a:pPr>
              <a:buNone/>
            </a:pPr>
            <a:r>
              <a:rPr lang="cs-CZ" dirty="0" smtClean="0"/>
              <a:t>cevv-uk-pedf.blog.cz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Pobyt a pohyb venku je zdravý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cs-CZ" dirty="0" smtClean="0"/>
              <a:t>Pobyt a pohyb venku na čerstvém vzduchu prospívá zdraví tělesnému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duševnímu </a:t>
            </a:r>
            <a:r>
              <a:rPr lang="cs-CZ" dirty="0" smtClean="0"/>
              <a:t>a poskytuje více příležitostí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 smtClean="0"/>
              <a:t>celkovému rozvoji.</a:t>
            </a:r>
          </a:p>
          <a:p>
            <a:r>
              <a:rPr lang="cs-CZ" dirty="0" smtClean="0"/>
              <a:t>CO</a:t>
            </a:r>
            <a:r>
              <a:rPr lang="cs-CZ" baseline="-25000" dirty="0" smtClean="0"/>
              <a:t>2 </a:t>
            </a:r>
            <a:r>
              <a:rPr lang="cs-CZ" dirty="0" smtClean="0"/>
              <a:t>jako marker znečištění ovzduší.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Vliv zážitků na vztah k přírodě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497363"/>
          </a:xfrm>
        </p:spPr>
        <p:txBody>
          <a:bodyPr>
            <a:noAutofit/>
          </a:bodyPr>
          <a:lstStyle/>
          <a:p>
            <a:r>
              <a:rPr lang="cs-CZ" sz="2000" dirty="0" smtClean="0"/>
              <a:t>Výzkum potvrdil </a:t>
            </a:r>
            <a:r>
              <a:rPr lang="cs-CZ" sz="2000" dirty="0" smtClean="0"/>
              <a:t>vztah mezi počtem zážitků, které žáci </a:t>
            </a:r>
            <a:r>
              <a:rPr lang="cs-CZ" sz="2000" dirty="0" smtClean="0"/>
              <a:t>1. stupně </a:t>
            </a:r>
            <a:r>
              <a:rPr lang="cs-CZ" sz="2000" dirty="0" smtClean="0"/>
              <a:t>prožili v přírodě a jejich vztahem k přírodě (Jančaříková, 2008). </a:t>
            </a:r>
            <a:r>
              <a:rPr lang="cs-CZ" sz="2000" dirty="0" smtClean="0"/>
              <a:t>Podle stejné metodyky byl o 8 let později zopakován </a:t>
            </a:r>
            <a:r>
              <a:rPr lang="cs-CZ" sz="2000" dirty="0" smtClean="0"/>
              <a:t>a komparován (Vosátková, 2015) a bylo zjišťováno</a:t>
            </a:r>
            <a:endParaRPr lang="en-US" sz="2000" dirty="0" smtClean="0"/>
          </a:p>
          <a:p>
            <a:r>
              <a:rPr lang="cs-CZ" sz="2000" dirty="0" smtClean="0"/>
              <a:t>a) zda počet zážitků prožitých žáky prvního stupně reflektuje skutečnost, že je od nyní </a:t>
            </a:r>
            <a:r>
              <a:rPr lang="cs-CZ" sz="2000" dirty="0" smtClean="0"/>
              <a:t>EV povinná</a:t>
            </a:r>
            <a:r>
              <a:rPr lang="cs-CZ" sz="2000" dirty="0" smtClean="0"/>
              <a:t>, tedy že je vyšší,</a:t>
            </a:r>
            <a:endParaRPr lang="en-US" sz="2000" dirty="0" smtClean="0"/>
          </a:p>
          <a:p>
            <a:r>
              <a:rPr lang="cs-CZ" sz="2000" dirty="0" smtClean="0"/>
              <a:t>b) že se </a:t>
            </a:r>
            <a:r>
              <a:rPr lang="cs-CZ" sz="2000" dirty="0" smtClean="0"/>
              <a:t>učitelky </a:t>
            </a:r>
            <a:r>
              <a:rPr lang="cs-CZ" sz="2000" dirty="0" smtClean="0"/>
              <a:t>podílejí na prožitých zážitcích vyšší měrou než v roce 2007.</a:t>
            </a:r>
            <a:endParaRPr lang="en-US" sz="2000" dirty="0" smtClean="0"/>
          </a:p>
          <a:p>
            <a:r>
              <a:rPr lang="cs-CZ" sz="2000" dirty="0" smtClean="0"/>
              <a:t>Ačkoli bylo očekáváno, že počet zážitků žáků </a:t>
            </a:r>
            <a:r>
              <a:rPr lang="cs-CZ" sz="2000" dirty="0" smtClean="0"/>
              <a:t>1. stupně v</a:t>
            </a:r>
            <a:r>
              <a:rPr lang="cs-CZ" sz="2000" dirty="0" smtClean="0"/>
              <a:t> přírodě stoupne, statistické hodnocení T-testem tuto hypotézu nepotvrdilo, rozdíl mezi počtem zážitků je statisticky </a:t>
            </a:r>
            <a:r>
              <a:rPr lang="cs-CZ" sz="2000" dirty="0" smtClean="0"/>
              <a:t>nevýznamný. </a:t>
            </a:r>
          </a:p>
          <a:p>
            <a:r>
              <a:rPr lang="cs-CZ" sz="2000" dirty="0" smtClean="0"/>
              <a:t>Ačkoli bylo očekáváno, že učitelky/učitelé budou v roce 2015 zprostředkovávat žákům více zážitků než v roce 2007, je třeba říci,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že </a:t>
            </a:r>
            <a:r>
              <a:rPr lang="cs-CZ" sz="2000" dirty="0" smtClean="0"/>
              <a:t>se jejich podíl na zprostředkování zážitků prakticky nezměnil</a:t>
            </a:r>
            <a:r>
              <a:rPr lang="cs-CZ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je stále těžší chodit ven?</a:t>
            </a:r>
            <a:endParaRPr lang="en-US" dirty="0"/>
          </a:p>
        </p:txBody>
      </p:sp>
      <p:graphicFrame>
        <p:nvGraphicFramePr>
          <p:cNvPr id="4" name="Object 6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66164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Generace Z (narození cca 1990 – 2000)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Narozena do světa se spolehlivými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 smtClean="0"/>
              <a:t>rozvinutými </a:t>
            </a:r>
            <a:r>
              <a:rPr lang="cs-CZ" dirty="0" smtClean="0"/>
              <a:t>iCT a </a:t>
            </a:r>
            <a:r>
              <a:rPr lang="cs-CZ" dirty="0" smtClean="0"/>
              <a:t>internetem. </a:t>
            </a:r>
          </a:p>
          <a:p>
            <a:r>
              <a:rPr lang="cs-CZ" dirty="0" smtClean="0"/>
              <a:t>Je vázána na elektronické digitální prostředí ve větší míře než generace Y.</a:t>
            </a:r>
          </a:p>
          <a:p>
            <a:r>
              <a:rPr lang="cs-CZ" dirty="0" smtClean="0"/>
              <a:t>Preferuje počítač před knihami i při </a:t>
            </a:r>
            <a:r>
              <a:rPr lang="cs-CZ" dirty="0" smtClean="0"/>
              <a:t>vzdělávání.</a:t>
            </a:r>
            <a:endParaRPr lang="cs-CZ" dirty="0" smtClean="0"/>
          </a:p>
          <a:p>
            <a:r>
              <a:rPr lang="cs-CZ" dirty="0" smtClean="0"/>
              <a:t>Soběstřední individualisté  zaměření na spotřebu více zaměření než generace předchozí, ovšem velmi tvořiví, dobře vzájemně spolupracující a sdílející proces tvorby výsledku zejména v elektronickém prostředí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Zdroj: Poosnick-Goodwin</a:t>
            </a:r>
            <a:r>
              <a:rPr lang="cs-CZ" dirty="0" smtClean="0"/>
              <a:t>, </a:t>
            </a:r>
            <a:r>
              <a:rPr lang="cs-CZ" dirty="0" smtClean="0"/>
              <a:t>2010</a:t>
            </a:r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Generace alfa (narození </a:t>
            </a:r>
            <a:r>
              <a:rPr lang="cs-CZ" dirty="0" smtClean="0"/>
              <a:t>2010 - 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Již navštěvují MŠ </a:t>
            </a:r>
            <a:r>
              <a:rPr lang="cs-CZ" dirty="0" smtClean="0"/>
              <a:t>.</a:t>
            </a:r>
            <a:endParaRPr lang="cs-CZ" dirty="0" smtClean="0"/>
          </a:p>
          <a:p>
            <a:r>
              <a:rPr lang="cs-CZ" dirty="0" smtClean="0"/>
              <a:t>Výrazně vazba (až závislost) na nové technologie,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 smtClean="0"/>
              <a:t>virtuální elektronické prostředí a počítačové </a:t>
            </a:r>
            <a:r>
              <a:rPr lang="cs-CZ" dirty="0" smtClean="0"/>
              <a:t>modely.</a:t>
            </a:r>
            <a:endParaRPr lang="cs-CZ" dirty="0" smtClean="0"/>
          </a:p>
          <a:p>
            <a:r>
              <a:rPr lang="cs-CZ" dirty="0" smtClean="0"/>
              <a:t>Sedavý způsob života.</a:t>
            </a:r>
            <a:endParaRPr lang="cs-CZ" dirty="0" smtClean="0"/>
          </a:p>
          <a:p>
            <a:r>
              <a:rPr lang="cs-CZ" dirty="0" smtClean="0"/>
              <a:t>Nedostatek přírodovědců a </a:t>
            </a:r>
            <a:r>
              <a:rPr lang="cs-CZ" dirty="0" smtClean="0"/>
              <a:t>lékařů. </a:t>
            </a:r>
            <a:endParaRPr lang="cs-CZ" dirty="0" smtClean="0"/>
          </a:p>
          <a:p>
            <a:r>
              <a:rPr lang="cs-CZ" dirty="0" smtClean="0"/>
              <a:t>Pokles respektu k učiteli </a:t>
            </a:r>
            <a:r>
              <a:rPr lang="cs-CZ" dirty="0" smtClean="0"/>
              <a:t>(představenému</a:t>
            </a:r>
            <a:r>
              <a:rPr lang="cs-CZ" dirty="0" smtClean="0"/>
              <a:t>) jako zdroji informací a nadřazené autoritě.</a:t>
            </a:r>
          </a:p>
          <a:p>
            <a:r>
              <a:rPr lang="cs-CZ" dirty="0" smtClean="0"/>
              <a:t>Narůstající zájem o možnost pracovat mimo oficiální prostředí, větší míra fluktuace, narůstající míra kooperace v průběhu dosahování výsledku a růst kreativity.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Odcizování přírodě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Stále menší pochopení živých systémů.</a:t>
            </a:r>
          </a:p>
          <a:p>
            <a:r>
              <a:rPr lang="cs-CZ" dirty="0" smtClean="0"/>
              <a:t>Biofóbie.</a:t>
            </a:r>
          </a:p>
          <a:p>
            <a:r>
              <a:rPr lang="cs-CZ" dirty="0" smtClean="0"/>
              <a:t>Syndrom padajících dětí.</a:t>
            </a:r>
          </a:p>
          <a:p>
            <a:r>
              <a:rPr lang="cs-CZ" dirty="0" smtClean="0"/>
              <a:t>Syndrom růžové princezny.</a:t>
            </a:r>
          </a:p>
          <a:p>
            <a:r>
              <a:rPr lang="cs-CZ" dirty="0" smtClean="0"/>
              <a:t>Ubohá </a:t>
            </a:r>
            <a:r>
              <a:rPr lang="cs-CZ" dirty="0" smtClean="0"/>
              <a:t>myška, zlá sova</a:t>
            </a:r>
            <a:r>
              <a:rPr lang="cs-CZ" dirty="0" smtClean="0"/>
              <a:t>.</a:t>
            </a:r>
          </a:p>
          <a:p>
            <a:r>
              <a:rPr lang="cs-CZ" dirty="0" smtClean="0"/>
              <a:t>Příliš pečující rodiče (h</a:t>
            </a:r>
            <a:r>
              <a:rPr lang="en-US" dirty="0" err="1" smtClean="0"/>
              <a:t>elicopter</a:t>
            </a:r>
            <a:r>
              <a:rPr lang="en-US" dirty="0" smtClean="0"/>
              <a:t> parent</a:t>
            </a:r>
            <a:r>
              <a:rPr lang="cs-CZ" dirty="0" smtClean="0"/>
              <a:t>).</a:t>
            </a:r>
            <a:endParaRPr lang="en-US" dirty="0" smtClean="0"/>
          </a:p>
          <a:p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Biofóbie</a:t>
            </a:r>
            <a:endParaRPr lang="en-US" dirty="0"/>
          </a:p>
        </p:txBody>
      </p:sp>
      <p:pic>
        <p:nvPicPr>
          <p:cNvPr id="4" name="Content Placeholder 3" descr="D:\Katka_záloha 2015\PSANÍ a TEXTY a  MOJE PUBLIKACE\PUBLIKACE  a KNIHY\S Natašou\Texty - verze\Graf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38200" y="1935956"/>
            <a:ext cx="7620000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67544" y="6185040"/>
            <a:ext cx="8208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Výsledky sebehodnocen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í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260 dět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í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z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mateřských 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š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kol na kontinuu biofobie 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biofilie.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Prožívání strachu </a:t>
            </a:r>
            <a:r>
              <a:rPr lang="cs-CZ" dirty="0" smtClean="0"/>
              <a:t>z přírody</a:t>
            </a:r>
            <a:br>
              <a:rPr lang="cs-CZ" dirty="0" smtClean="0"/>
            </a:br>
            <a:r>
              <a:rPr lang="cs-CZ" dirty="0" smtClean="0"/>
              <a:t>žáků prvního stupně základní </a:t>
            </a:r>
            <a:r>
              <a:rPr lang="cs-CZ" dirty="0" smtClean="0"/>
              <a:t>školy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8531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Ze </a:t>
            </a:r>
            <a:r>
              <a:rPr lang="cs-CZ" dirty="0" smtClean="0"/>
              <a:t>129 dotazovaných žáků prvního stupně uvedlo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64 %, </a:t>
            </a:r>
            <a:r>
              <a:rPr lang="cs-CZ" dirty="0" smtClean="0"/>
              <a:t>že se něčeho v přírodě bojí a </a:t>
            </a:r>
            <a:r>
              <a:rPr lang="cs-CZ" dirty="0" smtClean="0"/>
              <a:t>36 %, </a:t>
            </a:r>
            <a:r>
              <a:rPr lang="cs-CZ" dirty="0" smtClean="0"/>
              <a:t>že se nebojí ničeho (Vosátková, 2015). </a:t>
            </a:r>
            <a:endParaRPr lang="cs-CZ" dirty="0" smtClean="0"/>
          </a:p>
          <a:p>
            <a:r>
              <a:rPr lang="cs-CZ" dirty="0" smtClean="0"/>
              <a:t>Oproti </a:t>
            </a:r>
            <a:r>
              <a:rPr lang="cs-CZ" dirty="0" smtClean="0"/>
              <a:t>výsledkům z r. 2005 (</a:t>
            </a:r>
            <a:r>
              <a:rPr lang="cs-CZ" dirty="0" smtClean="0"/>
              <a:t>Strejčková a kol., 2005) je žáků, kteří se bojí, o 11 % více. </a:t>
            </a:r>
            <a:endParaRPr lang="en-US" dirty="0" smtClean="0"/>
          </a:p>
          <a:p>
            <a:r>
              <a:rPr lang="cs-CZ" dirty="0" smtClean="0"/>
              <a:t>Nejčastěji </a:t>
            </a:r>
            <a:r>
              <a:rPr lang="cs-CZ" dirty="0" smtClean="0"/>
              <a:t>se žáci prvního stupně bojí hadů (25 %), pavouků (23 %), divokých prasat (9 %), medvěda, hmyzu a klíšťat (vždy 3 %). </a:t>
            </a:r>
            <a:endParaRPr lang="cs-CZ" dirty="0" smtClean="0"/>
          </a:p>
          <a:p>
            <a:r>
              <a:rPr lang="cs-CZ" dirty="0" smtClean="0"/>
              <a:t>Dívky </a:t>
            </a:r>
            <a:r>
              <a:rPr lang="cs-CZ" dirty="0" smtClean="0"/>
              <a:t>se bojí častěji, než chlapci. </a:t>
            </a:r>
            <a:endParaRPr lang="cs-CZ" dirty="0" smtClean="0"/>
          </a:p>
          <a:p>
            <a:r>
              <a:rPr lang="cs-CZ" dirty="0" smtClean="0"/>
              <a:t>Celkově </a:t>
            </a:r>
            <a:r>
              <a:rPr lang="cs-CZ" dirty="0" smtClean="0"/>
              <a:t>je strach v přírodě a z přírody </a:t>
            </a:r>
            <a:r>
              <a:rPr lang="cs-CZ" dirty="0" smtClean="0"/>
              <a:t>významým </a:t>
            </a:r>
            <a:r>
              <a:rPr lang="cs-CZ" dirty="0" smtClean="0"/>
              <a:t>faktorem, protože 75 % dívek a 50 % chlapců se v přírodě něčeho bojí (Vosátková, 2015, Vosátková, Jančaříková, 2015</a:t>
            </a:r>
            <a:r>
              <a:rPr lang="cs-CZ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382</TotalTime>
  <Words>210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Proti proudu aneb prosazujeme pobyt venku navzdory tlaku okolí</vt:lpstr>
      <vt:lpstr>Pobyt a pohyb venku je zdravý</vt:lpstr>
      <vt:lpstr>Vliv zážitků na vztah k přírodě</vt:lpstr>
      <vt:lpstr>Proč je stále těžší chodit ven?</vt:lpstr>
      <vt:lpstr>Generace Z (narození cca 1990 – 2000) </vt:lpstr>
      <vt:lpstr>Generace alfa (narození 2010 - ?)</vt:lpstr>
      <vt:lpstr>Odcizování přírodě</vt:lpstr>
      <vt:lpstr>Biofóbie</vt:lpstr>
      <vt:lpstr>Prožívání strachu z přírody žáků prvního stupně základní školy</vt:lpstr>
      <vt:lpstr>Pravá a falešná rizika</vt:lpstr>
      <vt:lpstr>Děkuji za pozornost!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Proti proudu  aneb  prosazujeme pobyt venku navzdory tlaku okolí</dc:title>
  <dc:creator>Kateřina Jančaříková</dc:creator>
  <cp:lastModifiedBy>Kateřina Jančaříková</cp:lastModifiedBy>
  <cp:revision>25</cp:revision>
  <dcterms:created xsi:type="dcterms:W3CDTF">2015-11-10T10:22:55Z</dcterms:created>
  <dcterms:modified xsi:type="dcterms:W3CDTF">2015-11-10T20:13:37Z</dcterms:modified>
</cp:coreProperties>
</file>