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2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4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5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6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7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8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19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0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1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2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3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4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9" r:id="rId4"/>
    <p:sldMasterId id="2147483703" r:id="rId5"/>
    <p:sldMasterId id="2147483717" r:id="rId6"/>
    <p:sldMasterId id="2147483731" r:id="rId7"/>
    <p:sldMasterId id="2147483745" r:id="rId8"/>
    <p:sldMasterId id="2147483759" r:id="rId9"/>
    <p:sldMasterId id="2147483773" r:id="rId10"/>
    <p:sldMasterId id="2147483788" r:id="rId11"/>
    <p:sldMasterId id="2147483803" r:id="rId12"/>
    <p:sldMasterId id="2147483818" r:id="rId13"/>
    <p:sldMasterId id="2147483833" r:id="rId14"/>
    <p:sldMasterId id="2147483848" r:id="rId15"/>
    <p:sldMasterId id="2147483878" r:id="rId16"/>
    <p:sldMasterId id="2147483893" r:id="rId17"/>
    <p:sldMasterId id="2147483908" r:id="rId18"/>
    <p:sldMasterId id="2147483923" r:id="rId19"/>
    <p:sldMasterId id="2147483938" r:id="rId20"/>
    <p:sldMasterId id="2147483953" r:id="rId21"/>
    <p:sldMasterId id="2147483967" r:id="rId22"/>
    <p:sldMasterId id="2147483979" r:id="rId23"/>
    <p:sldMasterId id="2147483991" r:id="rId24"/>
    <p:sldMasterId id="2147484003" r:id="rId25"/>
  </p:sldMasterIdLst>
  <p:notesMasterIdLst>
    <p:notesMasterId r:id="rId65"/>
  </p:notesMasterIdLst>
  <p:sldIdLst>
    <p:sldId id="256" r:id="rId26"/>
    <p:sldId id="263" r:id="rId27"/>
    <p:sldId id="294" r:id="rId28"/>
    <p:sldId id="287" r:id="rId29"/>
    <p:sldId id="281" r:id="rId30"/>
    <p:sldId id="278" r:id="rId31"/>
    <p:sldId id="264" r:id="rId32"/>
    <p:sldId id="258" r:id="rId33"/>
    <p:sldId id="273" r:id="rId34"/>
    <p:sldId id="274" r:id="rId35"/>
    <p:sldId id="280" r:id="rId36"/>
    <p:sldId id="275" r:id="rId37"/>
    <p:sldId id="284" r:id="rId38"/>
    <p:sldId id="276" r:id="rId39"/>
    <p:sldId id="279" r:id="rId40"/>
    <p:sldId id="259" r:id="rId41"/>
    <p:sldId id="270" r:id="rId42"/>
    <p:sldId id="271" r:id="rId43"/>
    <p:sldId id="283" r:id="rId44"/>
    <p:sldId id="265" r:id="rId45"/>
    <p:sldId id="268" r:id="rId46"/>
    <p:sldId id="260" r:id="rId47"/>
    <p:sldId id="289" r:id="rId48"/>
    <p:sldId id="290" r:id="rId49"/>
    <p:sldId id="266" r:id="rId50"/>
    <p:sldId id="267" r:id="rId51"/>
    <p:sldId id="261" r:id="rId52"/>
    <p:sldId id="262" r:id="rId53"/>
    <p:sldId id="257" r:id="rId54"/>
    <p:sldId id="291" r:id="rId55"/>
    <p:sldId id="282" r:id="rId56"/>
    <p:sldId id="292" r:id="rId57"/>
    <p:sldId id="272" r:id="rId58"/>
    <p:sldId id="295" r:id="rId59"/>
    <p:sldId id="296" r:id="rId60"/>
    <p:sldId id="297" r:id="rId61"/>
    <p:sldId id="298" r:id="rId62"/>
    <p:sldId id="293" r:id="rId63"/>
    <p:sldId id="285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892" autoAdjust="0"/>
    <p:restoredTop sz="92986" autoAdjust="0"/>
  </p:normalViewPr>
  <p:slideViewPr>
    <p:cSldViewPr>
      <p:cViewPr>
        <p:scale>
          <a:sx n="66" d="100"/>
          <a:sy n="66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61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820B-C349-49DA-BD59-406FE1E4ED1B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0D200-46DE-46B2-8935-F036244EC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58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0D200-46DE-46B2-8935-F036244EC65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9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0D200-46DE-46B2-8935-F036244EC65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56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8FDDB-DED4-414B-BA31-883577B6BDA3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2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0D200-46DE-46B2-8935-F036244EC65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71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39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1544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516C-FBB6-4C7A-9CE3-125A25ED38C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296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1E89-5343-466C-93E5-A243D986F2F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201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5EE5C-30F3-4CE5-BE74-CB2C35454D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41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9F00-9B7D-434E-B664-D1D072C1B5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719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0CF3-FC2D-451A-9864-4FBD8F7EDE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723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CD6-56CB-4344-AC0C-6E9D6C67D5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003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499F-A915-40C4-8FC7-45F0A0AE7B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202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9A67-1C57-40BC-AC80-A55A42B1C0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954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7F705-BAA4-4503-A23A-7066507BE1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40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C54-7F60-4C37-A397-4C70C8E621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3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450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E168-8903-4251-A1AB-4684A815AD0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784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DF68-7838-4273-8495-5674A4D74D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748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8E8E-12E1-4B10-B39B-9A6CDABB0F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395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516C-FBB6-4C7A-9CE3-125A25ED38C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725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1E89-5343-466C-93E5-A243D986F2F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871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5EE5C-30F3-4CE5-BE74-CB2C35454D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66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9F00-9B7D-434E-B664-D1D072C1B5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096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7E74-6698-4705-B5EC-18745E9CE4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89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75950-4FD2-4CF4-9D99-8DF7E765560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124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3E430-0552-486E-B9C9-2E804DD9B50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51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4AF75-57FB-4CE3-9B72-F6BE33BCD96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445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B7838-9E49-4049-B306-4D202660DC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456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63EF4-C47F-4390-8290-352AC9EBA57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648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A4DAE-9DF3-4C3C-8CD8-41D4BD459BB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175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20EE3-A293-4F61-BC4D-1A0D0C290BA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741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5217E-ED0A-4923-90DA-5C446446C3B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372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CC3D7-DD5C-4670-A74A-5B90882B76E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625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F424D-BFDE-45F0-8C28-8B8EC5E0AF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008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8934A-6BEB-4C8E-9CD4-763F81D5FA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456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4D81E-EDC3-46F1-9883-9001418EB96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884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1A5F7-1F79-4485-B62E-CAEA684B5DE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97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FB6FC-28A4-4F25-ABF2-616F7431981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171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296EA-6C5D-4FC2-9EFE-9F6626ABEE5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64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7E74-6698-4705-B5EC-18745E9CE4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0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75950-4FD2-4CF4-9D99-8DF7E765560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981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3E430-0552-486E-B9C9-2E804DD9B50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460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B7838-9E49-4049-B306-4D202660DC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175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63EF4-C47F-4390-8290-352AC9EBA57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796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A4DAE-9DF3-4C3C-8CD8-41D4BD459BB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49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20EE3-A293-4F61-BC4D-1A0D0C290BA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076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5217E-ED0A-4923-90DA-5C446446C3B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597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CC3D7-DD5C-4670-A74A-5B90882B76E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97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9109E-E8AF-41BE-93FA-7FFD55A091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126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F424D-BFDE-45F0-8C28-8B8EC5E0AF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843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8934A-6BEB-4C8E-9CD4-763F81D5FA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196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4D81E-EDC3-46F1-9883-9001418EB96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776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1A5F7-1F79-4485-B62E-CAEA684B5DE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119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296EA-6C5D-4FC2-9EFE-9F6626ABEE5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048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469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391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957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365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65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57E8B-C005-4363-90DC-DBD9F9C23B4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286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337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344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178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993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367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55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045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786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557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5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6CD9-C08D-4DB5-B3A2-FA4745C19CD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694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435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606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908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839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684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663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095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4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07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42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1FB81-5B57-45E6-8747-FC0EEB4CC17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121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225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904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725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45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848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109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003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791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136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68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D54D8-81DD-471C-9DC4-892686431B4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227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97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135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916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97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251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7356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064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225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854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89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0FC6B-7687-4E51-B86A-B2546375058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8799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9011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26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09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355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409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6388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473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639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098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1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732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978E4-8470-40E2-9BE7-8D435E0D575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0855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4762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08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970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562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6496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594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450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3356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269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07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20216-00BB-47B5-8326-F58D68914E6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883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1117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0884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261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220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7603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30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0830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64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7928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41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B3926-C931-433F-A9DD-B391CE421B3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831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147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1461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3555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24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5261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4282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732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59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335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88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5C9CBCE-83C1-4340-A159-3DFD2CA32EF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179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7725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0384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52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258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9241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3569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4303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304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9578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19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A3C2DBB-5FF5-4B90-B7E4-1324A9451D8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1437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501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2152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1677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58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8425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64224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338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9782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624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33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8879E17-EF7E-4CC1-A074-8CAE250BEFA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4152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2953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4401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7010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6439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7042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9609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7577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0A447-6C33-41A0-8E64-FB96C0391B4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8895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1919E-8932-4762-9C0C-EB82FA0BEA7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3019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94B3-4565-43B0-AC8F-AB055148E81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31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0CF3-FC2D-451A-9864-4FBD8F7EDE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418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0BE8-1ADF-4C23-86D9-F7A024ADA0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047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72A0D-88F6-42DE-9D53-FBC491667C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903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626C-700D-4D11-AF0D-37F5BD97105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4479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4DD96-9A4B-481C-A41E-86B6C9C847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650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1810-2E80-42D0-8E8F-5AFBF078717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386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A2CA-CDFA-413B-A9D7-B00981FF93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5952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AD0FC-781A-4A70-B7FB-78EB0FA2B5E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893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5E14-5652-467F-A983-EEAB167273D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1343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9C39D7-A10F-40B7-ADEC-DF9EB785D7C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6215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665285-E470-4B70-90DD-47C0C582D0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8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CD6-56CB-4344-AC0C-6E9D6C67D5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3139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241535-955C-4817-908C-8F2BA0C90C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347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47DA0-B59E-4BBE-8A63-5EF7A84FAA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8106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17C7E-BA55-4030-A87D-CDCFB245A66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160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65F22-03BB-482C-A5F1-2C92E4194C1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7103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D8585-5F72-483D-825D-37C7F330EEF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8210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6FBC-871C-46FA-BCD9-0E2E8DFBC35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5895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3B796-9CF5-43F5-BFFD-99BFC4B8A6A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8054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1C912-3260-42E7-93E5-F2FA5347FE5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0379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81A2-DB24-44BE-B03A-EF100D0FD20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243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39A00-D7BF-4988-AD17-DE3581C1C75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56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499F-A915-40C4-8FC7-45F0A0AE7B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4151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E76C-6C80-4E6D-ADDA-0023AC0651E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5071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DE9A-B0E5-48ED-A882-29CD197B16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0774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42AB-6220-4E88-A61A-612E5C035D5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3465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618AD-0ABA-46FA-AD49-B1D65C61931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3288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355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5125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8275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7084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6864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29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9A67-1C57-40BC-AC80-A55A42B1C0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8484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2892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172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160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7905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287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1966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9931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483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9071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8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634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7F705-BAA4-4503-A23A-7066507BE1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19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2909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5833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3658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5475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6504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6532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7315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1633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9164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88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C54-7F60-4C37-A397-4C70C8E621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7112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0757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8455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1417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7742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6132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1360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8934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D011D-073D-4D91-84B1-E406AFC564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7089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7A5C6-F76B-46AD-852E-194780C9B36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664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07AAC-2D76-449F-A13F-A3E6878B4EB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32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E168-8903-4251-A1AB-4684A815AD0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6192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BD7BB-117F-4485-8D80-8BF08FCFCD7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2653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D15BF-150D-4396-B960-12156BB67F2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7948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86E21-C70A-462C-A941-745EBD7E0A0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1097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1E4F-CE04-490A-8C9C-F514E4D602A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6774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50FC3-1133-4756-89FE-DDC30EF0AD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3105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93C3E-DB9B-49A9-A073-53DCC4B500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1063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F1277-6C71-46A7-9003-607B4D29BC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1192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D9341-B3C6-433A-83EA-40E83C4F910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1095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E3A97-6FCD-4F95-ACF3-5286D2F489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1323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54EA-DCD0-4221-AF11-4704F932F4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67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DF68-7838-4273-8495-5674A4D74D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86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8E8E-12E1-4B10-B39B-9A6CDABB0F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10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516C-FBB6-4C7A-9CE3-125A25ED38C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59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1E89-5343-466C-93E5-A243D986F2F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01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5EE5C-30F3-4CE5-BE74-CB2C35454D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5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9F00-9B7D-434E-B664-D1D072C1B5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55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0CF3-FC2D-451A-9864-4FBD8F7EDE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8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001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CD6-56CB-4344-AC0C-6E9D6C67D5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499F-A915-40C4-8FC7-45F0A0AE7B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96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9A67-1C57-40BC-AC80-A55A42B1C0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31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7F705-BAA4-4503-A23A-7066507BE1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1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C54-7F60-4C37-A397-4C70C8E621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37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E168-8903-4251-A1AB-4684A815AD0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13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DF68-7838-4273-8495-5674A4D74D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68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8E8E-12E1-4B10-B39B-9A6CDABB0F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2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516C-FBB6-4C7A-9CE3-125A25ED38C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91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1E89-5343-466C-93E5-A243D986F2F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0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086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5EE5C-30F3-4CE5-BE74-CB2C35454D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33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9F00-9B7D-434E-B664-D1D072C1B5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21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0CF3-FC2D-451A-9864-4FBD8F7EDE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18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CD6-56CB-4344-AC0C-6E9D6C67D5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68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499F-A915-40C4-8FC7-45F0A0AE7B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2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9A67-1C57-40BC-AC80-A55A42B1C0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187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7F705-BAA4-4503-A23A-7066507BE1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6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C54-7F60-4C37-A397-4C70C8E621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84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E168-8903-4251-A1AB-4684A815AD0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40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DF68-7838-4273-8495-5674A4D74D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900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8E8E-12E1-4B10-B39B-9A6CDABB0F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76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516C-FBB6-4C7A-9CE3-125A25ED38C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71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1E89-5343-466C-93E5-A243D986F2F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84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5EE5C-30F3-4CE5-BE74-CB2C35454D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747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9F00-9B7D-434E-B664-D1D072C1B5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0CF3-FC2D-451A-9864-4FBD8F7EDE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948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CD6-56CB-4344-AC0C-6E9D6C67D5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430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499F-A915-40C4-8FC7-45F0A0AE7B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274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9A67-1C57-40BC-AC80-A55A42B1C0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07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7F705-BAA4-4503-A23A-7066507BE1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7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8761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C54-7F60-4C37-A397-4C70C8E621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3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E168-8903-4251-A1AB-4684A815AD0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525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DF68-7838-4273-8495-5674A4D74D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030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8E8E-12E1-4B10-B39B-9A6CDABB0F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7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516C-FBB6-4C7A-9CE3-125A25ED38C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967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1E89-5343-466C-93E5-A243D986F2F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51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5EE5C-30F3-4CE5-BE74-CB2C35454D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203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9F00-9B7D-434E-B664-D1D072C1B5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258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0CF3-FC2D-451A-9864-4FBD8F7EDE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9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CD6-56CB-4344-AC0C-6E9D6C67D5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5719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499F-A915-40C4-8FC7-45F0A0AE7B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6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9A67-1C57-40BC-AC80-A55A42B1C0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06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7F705-BAA4-4503-A23A-7066507BE1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873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C54-7F60-4C37-A397-4C70C8E621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31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E168-8903-4251-A1AB-4684A815AD0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702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DF68-7838-4273-8495-5674A4D74D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618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8E8E-12E1-4B10-B39B-9A6CDABB0F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00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516C-FBB6-4C7A-9CE3-125A25ED38C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356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1E89-5343-466C-93E5-A243D986F2F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69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5EE5C-30F3-4CE5-BE74-CB2C35454D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2693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9F00-9B7D-434E-B664-D1D072C1B5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359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0CF3-FC2D-451A-9864-4FBD8F7EDE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591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CD6-56CB-4344-AC0C-6E9D6C67D5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90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499F-A915-40C4-8FC7-45F0A0AE7B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225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9A67-1C57-40BC-AC80-A55A42B1C03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264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7F705-BAA4-4503-A23A-7066507BE1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841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C54-7F60-4C37-A397-4C70C8E621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573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E168-8903-4251-A1AB-4684A815AD0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733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DF68-7838-4273-8495-5674A4D74D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421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8E8E-12E1-4B10-B39B-9A6CDABB0F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4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theme" Target="../theme/theme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9C151-56DA-47DC-89B5-ACB938561C70}" type="datetimeFigureOut">
              <a:rPr lang="en-GB" smtClean="0"/>
              <a:t>10/11/2015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F6F22-1990-41CB-9CEC-A40E3E6D0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43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8C108-F8A9-4AC8-AB06-4C02D9F0AC9C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2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  <p:bldP spid="11059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8C108-F8A9-4AC8-AB06-4C02D9F0AC9C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  <p:bldP spid="11059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05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4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1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5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9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6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DE4F11-E487-4B66-9F3C-0FDC061C846A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47FA74-1BFC-48A9-A9DF-3F93B73F2FF3}" type="slidenum">
              <a:rPr lang="en-GB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4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4A097B7-E6B5-472F-9291-B1F40A7158B1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2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07962-914D-424D-9A4A-D693FE787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B676B-9B66-41F1-852A-8F7CB4E6F1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2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9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54D7E-E1A3-42B9-ACFF-2C89F8A031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3625C-6BD6-4071-A396-34D7F3A6A7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2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3DB1965-5D4C-4322-AA29-0BD88D94C28F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8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AC84B4E-C107-4CB8-BDF3-EC6F36CF9D31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AC84B4E-C107-4CB8-BDF3-EC6F36CF9D31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7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AC84B4E-C107-4CB8-BDF3-EC6F36CF9D31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0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AC84B4E-C107-4CB8-BDF3-EC6F36CF9D31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7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AC84B4E-C107-4CB8-BDF3-EC6F36CF9D31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1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AC84B4E-C107-4CB8-BDF3-EC6F36CF9D31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2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AC84B4E-C107-4CB8-BDF3-EC6F36CF9D31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otc.org.uk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hyperlink" Target="http://www.forestschoolassociation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Learning through the Outdoors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064895" cy="5184576"/>
          </a:xfrm>
        </p:spPr>
      </p:pic>
      <p:sp>
        <p:nvSpPr>
          <p:cNvPr id="9" name="TextBox 8"/>
          <p:cNvSpPr txBox="1"/>
          <p:nvPr/>
        </p:nvSpPr>
        <p:spPr>
          <a:xfrm flipH="1">
            <a:off x="755576" y="5789049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Geoff Cooper, Institute  for Outdoor Learning, </a:t>
            </a:r>
            <a:r>
              <a:rPr lang="en-GB" sz="2800" b="1" dirty="0">
                <a:solidFill>
                  <a:schemeClr val="bg1"/>
                </a:solidFill>
              </a:rPr>
              <a:t>U</a:t>
            </a:r>
            <a:r>
              <a:rPr lang="en-GB" sz="2800" b="1" dirty="0" smtClean="0">
                <a:solidFill>
                  <a:schemeClr val="bg1"/>
                </a:solidFill>
              </a:rPr>
              <a:t>.K.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sz="4000" b="1" dirty="0">
                <a:latin typeface="Calibri" pitchFamily="34" charset="0"/>
              </a:rPr>
              <a:t>Play- even big kids love to play.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clipArt" sz="half" idx="2"/>
          </p:nvPr>
        </p:nvSpPr>
        <p:spPr/>
      </p:sp>
      <p:sp>
        <p:nvSpPr>
          <p:cNvPr id="245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800"/>
            <a:ext cx="3352800" cy="5229200"/>
          </a:xfrm>
        </p:spPr>
        <p:txBody>
          <a:bodyPr/>
          <a:lstStyle/>
          <a:p>
            <a:r>
              <a:rPr lang="en-GB" sz="2400" b="1" dirty="0">
                <a:latin typeface="Calibri" pitchFamily="34" charset="0"/>
              </a:rPr>
              <a:t>Play- an active form of learning that unites mind, body and spirit.</a:t>
            </a:r>
          </a:p>
          <a:p>
            <a:r>
              <a:rPr lang="en-GB" sz="2400" b="1" dirty="0">
                <a:latin typeface="Calibri" pitchFamily="34" charset="0"/>
              </a:rPr>
              <a:t>Freedom to learn through own experience and mistakes.</a:t>
            </a:r>
          </a:p>
          <a:p>
            <a:r>
              <a:rPr lang="en-GB" sz="2400" b="1" dirty="0">
                <a:latin typeface="Calibri" pitchFamily="34" charset="0"/>
              </a:rPr>
              <a:t>Free to express creativity and feelings.</a:t>
            </a:r>
          </a:p>
          <a:p>
            <a:r>
              <a:rPr lang="en-GB" sz="2400" b="1" dirty="0">
                <a:latin typeface="Calibri" pitchFamily="34" charset="0"/>
              </a:rPr>
              <a:t>Developing physical and social skills.</a:t>
            </a:r>
          </a:p>
        </p:txBody>
      </p:sp>
      <p:pic>
        <p:nvPicPr>
          <p:cNvPr id="24581" name="Picture 5" descr="C:\Documents and Settings\LOWBANK\My Documents\My Pictures\Photos for ECOTEC\019 Even teacher gets w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5791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19200"/>
          </a:xfrm>
        </p:spPr>
        <p:txBody>
          <a:bodyPr/>
          <a:lstStyle/>
          <a:p>
            <a:r>
              <a:rPr lang="en-GB" sz="4000" b="1" dirty="0">
                <a:latin typeface="Calibri" pitchFamily="34" charset="0"/>
              </a:rPr>
              <a:t>The value of adventure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clipArt" sz="half" idx="1"/>
          </p:nvPr>
        </p:nvSpPr>
        <p:spPr/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676400"/>
            <a:ext cx="4191000" cy="5181600"/>
          </a:xfrm>
        </p:spPr>
        <p:txBody>
          <a:bodyPr/>
          <a:lstStyle/>
          <a:p>
            <a:r>
              <a:rPr lang="en-GB" sz="2400" b="1" dirty="0">
                <a:latin typeface="Calibri" pitchFamily="34" charset="0"/>
              </a:rPr>
              <a:t>Joy, enthusiasm, motivation</a:t>
            </a:r>
            <a:r>
              <a:rPr lang="en-GB" sz="2400" b="1" dirty="0" smtClean="0">
                <a:latin typeface="Calibri" pitchFamily="34" charset="0"/>
              </a:rPr>
              <a:t>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Learning to manage risk</a:t>
            </a:r>
            <a:r>
              <a:rPr lang="en-GB" sz="2400" b="1" dirty="0" smtClean="0">
                <a:latin typeface="Calibri" pitchFamily="34" charset="0"/>
              </a:rPr>
              <a:t>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Developing personal awareness &amp; confidence</a:t>
            </a:r>
            <a:r>
              <a:rPr lang="en-GB" sz="2400" b="1" dirty="0" smtClean="0">
                <a:latin typeface="Calibri" pitchFamily="34" charset="0"/>
              </a:rPr>
              <a:t>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Overcoming doubts, fear</a:t>
            </a:r>
            <a:r>
              <a:rPr lang="en-GB" sz="2400" b="1" dirty="0" smtClean="0">
                <a:latin typeface="Calibri" pitchFamily="34" charset="0"/>
              </a:rPr>
              <a:t>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Developing lifelong interests.</a:t>
            </a:r>
          </a:p>
        </p:txBody>
      </p:sp>
      <p:pic>
        <p:nvPicPr>
          <p:cNvPr id="26629" name="Picture 5" descr="C:\Documents and Settings\LOWBANK\My Documents\My Pictures\Value of Outdoor Learning\St Maries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876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0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Documents and Settings\LOWBANK\My Documents\My Pictures\Mental Health photos\DSCN1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GB" sz="4000" b="1" dirty="0">
                <a:latin typeface="Calibri" pitchFamily="34" charset="0"/>
              </a:rPr>
              <a:t>The power of childhood experiences in the </a:t>
            </a:r>
            <a:r>
              <a:rPr lang="en-GB" sz="4000" b="1" dirty="0" smtClean="0">
                <a:latin typeface="Calibri" pitchFamily="34" charset="0"/>
              </a:rPr>
              <a:t>outdoors</a:t>
            </a:r>
            <a:endParaRPr lang="en-GB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136904" cy="136815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Wildlife </a:t>
            </a:r>
            <a:r>
              <a:rPr lang="en-GB" sz="2400" dirty="0"/>
              <a:t>Trusts’ research </a:t>
            </a:r>
            <a:r>
              <a:rPr lang="en-GB" sz="2400" dirty="0" smtClean="0"/>
              <a:t>(2015 UK) finds </a:t>
            </a:r>
            <a:r>
              <a:rPr lang="en-GB" sz="2400" dirty="0"/>
              <a:t>78% of parents are concerned that children don’t spend enough time interacting with nature and wildlife</a:t>
            </a:r>
            <a:r>
              <a:rPr lang="en-GB" dirty="0"/>
              <a:t>.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5" r="22165"/>
          <a:stretch>
            <a:fillRect/>
          </a:stretch>
        </p:blipFill>
        <p:spPr>
          <a:xfrm>
            <a:off x="899592" y="332656"/>
            <a:ext cx="7200800" cy="4824536"/>
          </a:xfrm>
        </p:spPr>
      </p:pic>
    </p:spTree>
    <p:extLst>
      <p:ext uri="{BB962C8B-B14F-4D97-AF65-F5344CB8AC3E}">
        <p14:creationId xmlns:p14="http://schemas.microsoft.com/office/powerpoint/2010/main" val="5867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640960" cy="1491952"/>
          </a:xfrm>
        </p:spPr>
        <p:txBody>
          <a:bodyPr/>
          <a:lstStyle/>
          <a:p>
            <a:r>
              <a:rPr lang="en-GB" sz="4000" b="1" dirty="0" err="1">
                <a:latin typeface="Calibri" pitchFamily="34" charset="0"/>
              </a:rPr>
              <a:t>Biophilia</a:t>
            </a:r>
            <a:r>
              <a:rPr lang="en-GB" sz="4000" b="1" dirty="0">
                <a:latin typeface="Calibri" pitchFamily="34" charset="0"/>
              </a:rPr>
              <a:t> </a:t>
            </a:r>
            <a:r>
              <a:rPr lang="en-GB" sz="4000" b="1" dirty="0" smtClean="0">
                <a:latin typeface="Calibri" pitchFamily="34" charset="0"/>
              </a:rPr>
              <a:t>hypothesis-</a:t>
            </a:r>
            <a:br>
              <a:rPr lang="en-GB" sz="4000" b="1" dirty="0" smtClean="0">
                <a:latin typeface="Calibri" pitchFamily="34" charset="0"/>
              </a:rPr>
            </a:br>
            <a:r>
              <a:rPr lang="en-GB" sz="4000" b="1" dirty="0" smtClean="0">
                <a:latin typeface="Calibri" pitchFamily="34" charset="0"/>
              </a:rPr>
              <a:t> </a:t>
            </a:r>
            <a:r>
              <a:rPr lang="en-GB" sz="4000" b="1" dirty="0">
                <a:latin typeface="Calibri" pitchFamily="34" charset="0"/>
              </a:rPr>
              <a:t>Edward O. Wilson (1984).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clipArt" sz="half" idx="1"/>
          </p:nvPr>
        </p:nvSpPr>
        <p:spPr/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981200"/>
            <a:ext cx="4343400" cy="4876800"/>
          </a:xfrm>
        </p:spPr>
        <p:txBody>
          <a:bodyPr/>
          <a:lstStyle/>
          <a:p>
            <a:r>
              <a:rPr lang="en-GB" sz="2400" b="1" dirty="0">
                <a:latin typeface="Calibri" pitchFamily="34" charset="0"/>
              </a:rPr>
              <a:t>People have a love of living things that dates back millions of years.</a:t>
            </a:r>
          </a:p>
          <a:p>
            <a:r>
              <a:rPr lang="en-GB" sz="2400" b="1" dirty="0">
                <a:latin typeface="Calibri" pitchFamily="34" charset="0"/>
              </a:rPr>
              <a:t>For more than 99% of our history we’ve been hunter-gatherers.</a:t>
            </a:r>
          </a:p>
          <a:p>
            <a:r>
              <a:rPr lang="en-GB" sz="2400" b="1" dirty="0">
                <a:latin typeface="Calibri" pitchFamily="34" charset="0"/>
              </a:rPr>
              <a:t>We have a genetic, inner need to commune with nature.</a:t>
            </a:r>
          </a:p>
          <a:p>
            <a:r>
              <a:rPr lang="en-GB" sz="2400" b="1" dirty="0">
                <a:latin typeface="Calibri" pitchFamily="34" charset="0"/>
              </a:rPr>
              <a:t>We have an in-built preference for natural landscapes.</a:t>
            </a:r>
          </a:p>
        </p:txBody>
      </p:sp>
      <p:pic>
        <p:nvPicPr>
          <p:cNvPr id="17413" name="Picture 5" descr="C:\Documents and Settings\LOWBANK\My Documents\My Pictures\Mental Health photos\December 2008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800600" cy="44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1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1447800"/>
          </a:xfrm>
        </p:spPr>
        <p:txBody>
          <a:bodyPr/>
          <a:lstStyle/>
          <a:p>
            <a:r>
              <a:rPr lang="en-GB" sz="4000" b="1" dirty="0">
                <a:latin typeface="Calibri" pitchFamily="34" charset="0"/>
              </a:rPr>
              <a:t>Loss of Contact with Nature- </a:t>
            </a:r>
            <a:br>
              <a:rPr lang="en-GB" sz="4000" b="1" dirty="0">
                <a:latin typeface="Calibri" pitchFamily="34" charset="0"/>
              </a:rPr>
            </a:br>
            <a:r>
              <a:rPr lang="en-GB" sz="4000" b="1" dirty="0">
                <a:latin typeface="Calibri" pitchFamily="34" charset="0"/>
              </a:rPr>
              <a:t>Nature-deficit disorder.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lipArt" sz="half" idx="1"/>
          </p:nvPr>
        </p:nvSpPr>
        <p:spPr/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628800"/>
            <a:ext cx="4499992" cy="5229200"/>
          </a:xfrm>
        </p:spPr>
        <p:txBody>
          <a:bodyPr/>
          <a:lstStyle/>
          <a:p>
            <a:r>
              <a:rPr lang="en-GB" sz="2400" b="1" dirty="0" smtClean="0">
                <a:latin typeface="Calibri" pitchFamily="34" charset="0"/>
              </a:rPr>
              <a:t>Consumer society discourages </a:t>
            </a:r>
            <a:r>
              <a:rPr lang="en-GB" sz="2400" b="1" dirty="0">
                <a:latin typeface="Calibri" pitchFamily="34" charset="0"/>
              </a:rPr>
              <a:t>contact with nature</a:t>
            </a:r>
            <a:r>
              <a:rPr lang="en-GB" sz="2400" b="1" dirty="0" smtClean="0">
                <a:latin typeface="Calibri" pitchFamily="34" charset="0"/>
              </a:rPr>
              <a:t>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 err="1">
                <a:latin typeface="Calibri" pitchFamily="34" charset="0"/>
              </a:rPr>
              <a:t>Louv</a:t>
            </a:r>
            <a:r>
              <a:rPr lang="en-GB" sz="2400" b="1" dirty="0">
                <a:latin typeface="Calibri" pitchFamily="34" charset="0"/>
              </a:rPr>
              <a:t> refers to a growing body of research that links our well-being- mental, physical and spiritual health- to a close association with nature</a:t>
            </a:r>
            <a:r>
              <a:rPr lang="en-GB" sz="2400" b="1" dirty="0" smtClean="0">
                <a:latin typeface="Calibri" pitchFamily="34" charset="0"/>
              </a:rPr>
              <a:t>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He gives examples of how the outdoors can be used as a therapy </a:t>
            </a:r>
            <a:r>
              <a:rPr lang="en-GB" sz="2400" b="1" dirty="0" smtClean="0">
                <a:latin typeface="Calibri" pitchFamily="34" charset="0"/>
              </a:rPr>
              <a:t>for </a:t>
            </a:r>
            <a:r>
              <a:rPr lang="en-GB" sz="2400" b="1" dirty="0">
                <a:latin typeface="Calibri" pitchFamily="34" charset="0"/>
              </a:rPr>
              <a:t>young people.</a:t>
            </a:r>
          </a:p>
          <a:p>
            <a:endParaRPr lang="en-GB" sz="2400" b="1" dirty="0">
              <a:latin typeface="Calibri" pitchFamily="34" charset="0"/>
            </a:endParaRPr>
          </a:p>
        </p:txBody>
      </p:sp>
      <p:pic>
        <p:nvPicPr>
          <p:cNvPr id="5125" name="Picture 5" descr="C:\Documents and Settings\LOWBANK\My Documents\My Pictures\Mental Health photos\February 2010 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2" y="1628800"/>
            <a:ext cx="4454946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1981200"/>
          <a:ext cx="44958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Document" r:id="rId3" imgW="5267960" imgH="6469380" progId="Word.Document.8">
                  <p:embed/>
                </p:oleObj>
              </mc:Choice>
              <mc:Fallback>
                <p:oleObj name="Document" r:id="rId3" imgW="5267960" imgH="64693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1200"/>
                        <a:ext cx="44958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GB" sz="3600" b="1" dirty="0" smtClean="0">
                <a:latin typeface="Calibri" pitchFamily="34" charset="0"/>
              </a:rPr>
              <a:t>Manifesto for Learning Outside the Classroom.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267200" cy="4114800"/>
          </a:xfrm>
        </p:spPr>
        <p:txBody>
          <a:bodyPr/>
          <a:lstStyle/>
          <a:p>
            <a:pPr>
              <a:buFontTx/>
              <a:buNone/>
            </a:pPr>
            <a:endParaRPr lang="en-GB" sz="2400" b="1" dirty="0" smtClean="0"/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“Every young person</a:t>
            </a:r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should experience the</a:t>
            </a:r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world beyond the</a:t>
            </a:r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classroom as an essential</a:t>
            </a:r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part of learning and</a:t>
            </a:r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personal development,</a:t>
            </a:r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whatever their age,</a:t>
            </a:r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ability and circumstances”.</a:t>
            </a:r>
            <a:endParaRPr lang="en-GB" sz="28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est School Associ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45"/>
            <a:ext cx="14239875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tural Connections Consultan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7" y="1916832"/>
            <a:ext cx="269557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-vEqCL-9wItk/AAAAAAAAAAI/AAAAAAAAASE/0Fg-IfUj5Mc/s120-c/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16833"/>
            <a:ext cx="2520280" cy="24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SPB - Give Nature a 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3"/>
            <a:ext cx="295232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ite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77072"/>
            <a:ext cx="201622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uncil for Learning Outside the Classroom">
            <a:hlinkClick r:id="rId8" tooltip="Council for Learning Outside the Classroom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09120"/>
            <a:ext cx="316835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8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Grp="1" noChangeArrowheads="1"/>
          </p:cNvSpPr>
          <p:nvPr>
            <p:ph type="title"/>
          </p:nvPr>
        </p:nvSpPr>
        <p:spPr>
          <a:xfrm>
            <a:off x="5004048" y="188913"/>
            <a:ext cx="4139952" cy="1143000"/>
          </a:xfrm>
        </p:spPr>
        <p:txBody>
          <a:bodyPr/>
          <a:lstStyle/>
          <a:p>
            <a:pPr algn="l" eaLnBrk="1" hangingPunct="1"/>
            <a:r>
              <a:rPr lang="en-GB" sz="4000" b="1" dirty="0" smtClean="0">
                <a:latin typeface="Calibri" pitchFamily="34" charset="0"/>
              </a:rPr>
              <a:t>Outdoor learning can encourage:</a:t>
            </a:r>
          </a:p>
        </p:txBody>
      </p:sp>
      <p:sp>
        <p:nvSpPr>
          <p:cNvPr id="1843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49825" y="1628775"/>
            <a:ext cx="4194175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Personal responsibility.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Co-operation.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Creativity.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Problem solving.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Critical thinking.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Healthy lifestyles.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Sense of place.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Contact with nature.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Reflection and reviewing.</a:t>
            </a:r>
          </a:p>
          <a:p>
            <a:pPr eaLnBrk="1" hangingPunct="1">
              <a:lnSpc>
                <a:spcPct val="90000"/>
              </a:lnSpc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5869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LOWBANK\My Documents\My Pictures\Conservation groups\Img2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8458200" cy="1268413"/>
          </a:xfrm>
        </p:spPr>
        <p:txBody>
          <a:bodyPr/>
          <a:lstStyle/>
          <a:p>
            <a:r>
              <a:rPr lang="en-GB" sz="3600" b="1" dirty="0" smtClean="0">
                <a:latin typeface="Calibri" pitchFamily="34" charset="0"/>
                <a:cs typeface="Arial" charset="0"/>
              </a:rPr>
              <a:t>Taking personal responsibility.</a:t>
            </a:r>
          </a:p>
        </p:txBody>
      </p:sp>
    </p:spTree>
    <p:extLst>
      <p:ext uri="{BB962C8B-B14F-4D97-AF65-F5344CB8AC3E}">
        <p14:creationId xmlns:p14="http://schemas.microsoft.com/office/powerpoint/2010/main" val="7616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Scope of LOtC\21 Garrett Hall 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157192"/>
            <a:ext cx="5029200" cy="1700808"/>
          </a:xfrm>
        </p:spPr>
        <p:txBody>
          <a:bodyPr/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" pitchFamily="34" charset="0"/>
              </a:rPr>
              <a:t>Coniston, Lake District.</a:t>
            </a:r>
          </a:p>
        </p:txBody>
      </p:sp>
    </p:spTree>
    <p:extLst>
      <p:ext uri="{BB962C8B-B14F-4D97-AF65-F5344CB8AC3E}">
        <p14:creationId xmlns:p14="http://schemas.microsoft.com/office/powerpoint/2010/main" val="6401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Scope of LOtC\30 Team 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562600"/>
            <a:ext cx="7772400" cy="1447800"/>
          </a:xfrm>
        </p:spPr>
        <p:txBody>
          <a:bodyPr/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" pitchFamily="34" charset="0"/>
              </a:rPr>
              <a:t>Co-operation.</a:t>
            </a:r>
            <a:endParaRPr lang="en-GB" sz="32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cope of LOtC\03 On the lone jour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36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Scope of LOtC\02 Where do we 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-252536" y="0"/>
            <a:ext cx="7560840" cy="1196752"/>
          </a:xfrm>
        </p:spPr>
        <p:txBody>
          <a:bodyPr/>
          <a:lstStyle/>
          <a:p>
            <a:r>
              <a:rPr lang="en-GB" sz="3600" b="1" dirty="0" smtClean="0">
                <a:solidFill>
                  <a:schemeClr val="bg1"/>
                </a:solidFill>
                <a:latin typeface="Calibri" pitchFamily="34" charset="0"/>
              </a:rPr>
              <a:t>What skills are being developed?</a:t>
            </a:r>
            <a:endParaRPr lang="en-GB" sz="3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ncrypted-tbn3.gstatic.com/images?q=tbn:ANd9GcQDgzyj8S_Zwo-w-6z-hvNbXCvRIvDcuNUrBdrcC87yBI0KIB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1044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b="1" dirty="0" smtClean="0"/>
              <a:t>Looking closely</a:t>
            </a:r>
            <a:endParaRPr lang="en-GB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775"/>
            <a:ext cx="4176464" cy="4537075"/>
          </a:xfrm>
        </p:spPr>
      </p:pic>
    </p:spTree>
    <p:extLst>
      <p:ext uri="{BB962C8B-B14F-4D97-AF65-F5344CB8AC3E}">
        <p14:creationId xmlns:p14="http://schemas.microsoft.com/office/powerpoint/2010/main" val="204239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73050"/>
            <a:ext cx="7344816" cy="779686"/>
          </a:xfrm>
        </p:spPr>
        <p:txBody>
          <a:bodyPr>
            <a:normAutofit/>
          </a:bodyPr>
          <a:lstStyle/>
          <a:p>
            <a:r>
              <a:rPr lang="en-GB" sz="4000" dirty="0" smtClean="0"/>
              <a:t>Focus on Environment</a:t>
            </a:r>
            <a:endParaRPr lang="en-GB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556792"/>
            <a:ext cx="5317430" cy="4464496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286001" cy="46910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Importance of aesthetic approaches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Activities related to place: “in the woods”, “underground”, “on the lake”.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Use of local environment.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Meeting people at work in environment.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Practical conservation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01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Scope of LOtC\10 Choosing the 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4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cope of LOtC\24 XII Apost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55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Scope of LOtC\17 Farm vi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7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Scope of LOtC\19 Farm Visit- 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cope of LOtC\40 Helping with conserv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4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707678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Touch network</a:t>
            </a:r>
            <a:endParaRPr lang="en-GB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528392" cy="4691063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b="1" dirty="0" smtClean="0"/>
              <a:t>First meeting in Sec in Czechoslovakia in 1989.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b="1" dirty="0" smtClean="0"/>
              <a:t>Organised by Brontosaurus movement.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b="1" dirty="0" smtClean="0"/>
              <a:t>Hands-on environmental education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b="1" dirty="0" smtClean="0"/>
              <a:t>Led to many links across Europe including setting up of programmes and centres.</a:t>
            </a:r>
            <a:endParaRPr lang="en-GB" sz="20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3050"/>
            <a:ext cx="4680520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7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Scope of LOtC\43 Mat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smtClean="0">
                <a:solidFill>
                  <a:schemeClr val="bg1"/>
                </a:solidFill>
              </a:rPr>
              <a:t>Maths in the outdoors</a:t>
            </a:r>
            <a:endParaRPr lang="en-GB" sz="3600" b="1" smtClean="0"/>
          </a:p>
        </p:txBody>
      </p:sp>
    </p:spTree>
    <p:extLst>
      <p:ext uri="{BB962C8B-B14F-4D97-AF65-F5344CB8AC3E}">
        <p14:creationId xmlns:p14="http://schemas.microsoft.com/office/powerpoint/2010/main" val="22276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GB" sz="4000" b="1" dirty="0" smtClean="0">
                <a:latin typeface="Calibri" pitchFamily="34" charset="0"/>
              </a:rPr>
              <a:t>Outdoor experiences </a:t>
            </a:r>
            <a:r>
              <a:rPr lang="en-GB" sz="4000" b="1" dirty="0">
                <a:latin typeface="Calibri" pitchFamily="34" charset="0"/>
              </a:rPr>
              <a:t>and well-being.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clipArt" sz="half" idx="1"/>
          </p:nvPr>
        </p:nvSpPr>
        <p:spPr/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772816"/>
            <a:ext cx="4499992" cy="5085184"/>
          </a:xfrm>
        </p:spPr>
        <p:txBody>
          <a:bodyPr/>
          <a:lstStyle/>
          <a:p>
            <a:r>
              <a:rPr lang="en-GB" sz="2400" b="1" dirty="0">
                <a:latin typeface="Calibri" pitchFamily="34" charset="0"/>
              </a:rPr>
              <a:t>Many writers have noted the mental benefits from </a:t>
            </a:r>
            <a:r>
              <a:rPr lang="en-GB" sz="2400" b="1" dirty="0" smtClean="0">
                <a:latin typeface="Calibri" pitchFamily="34" charset="0"/>
              </a:rPr>
              <a:t>outdoor </a:t>
            </a:r>
            <a:r>
              <a:rPr lang="en-GB" sz="2400" b="1" dirty="0">
                <a:latin typeface="Calibri" pitchFamily="34" charset="0"/>
              </a:rPr>
              <a:t>activities </a:t>
            </a:r>
            <a:endParaRPr lang="en-GB" sz="2400" b="1" dirty="0" smtClean="0">
              <a:latin typeface="Calibri" pitchFamily="34" charset="0"/>
            </a:endParaRPr>
          </a:p>
          <a:p>
            <a:endParaRPr lang="en-GB" sz="2400" b="1" dirty="0" smtClean="0">
              <a:latin typeface="Calibri" pitchFamily="34" charset="0"/>
            </a:endParaRPr>
          </a:p>
          <a:p>
            <a:r>
              <a:rPr lang="en-GB" sz="2400" b="1" dirty="0" smtClean="0">
                <a:latin typeface="Calibri" pitchFamily="34" charset="0"/>
              </a:rPr>
              <a:t>They can release tension, offer relaxation</a:t>
            </a:r>
            <a:r>
              <a:rPr lang="en-GB" sz="2400" b="1" dirty="0">
                <a:latin typeface="Calibri" pitchFamily="34" charset="0"/>
              </a:rPr>
              <a:t>, peace of mind and creativity</a:t>
            </a:r>
            <a:r>
              <a:rPr lang="en-GB" sz="2400" b="1" dirty="0" smtClean="0">
                <a:latin typeface="Calibri" pitchFamily="34" charset="0"/>
              </a:rPr>
              <a:t>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Over 100 studies of outdoor experiences </a:t>
            </a:r>
            <a:r>
              <a:rPr lang="en-GB" sz="2400" b="1" dirty="0" smtClean="0">
                <a:latin typeface="Calibri" pitchFamily="34" charset="0"/>
              </a:rPr>
              <a:t>in the U.K. state </a:t>
            </a:r>
            <a:r>
              <a:rPr lang="en-GB" sz="2400" b="1" dirty="0">
                <a:latin typeface="Calibri" pitchFamily="34" charset="0"/>
              </a:rPr>
              <a:t>reduction of stress as a benefit.</a:t>
            </a:r>
          </a:p>
          <a:p>
            <a:pPr marL="0" indent="0">
              <a:buNone/>
            </a:pPr>
            <a:endParaRPr lang="en-GB" sz="2400" b="1" dirty="0">
              <a:latin typeface="Calibri" pitchFamily="34" charset="0"/>
            </a:endParaRPr>
          </a:p>
        </p:txBody>
      </p:sp>
      <p:pic>
        <p:nvPicPr>
          <p:cNvPr id="18437" name="Picture 5" descr="C:\Documents and Settings\LOWBANK\My Documents\My Pictures\Mental Health photos\Mountain walk 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64400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9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dirty="0" smtClean="0"/>
              <a:t>Scottish primary school where pupils run a mile each day.</a:t>
            </a:r>
            <a:endParaRPr lang="en-GB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6792"/>
            <a:ext cx="59055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4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Ru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063"/>
            <a:ext cx="9144000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 smtClean="0">
                <a:latin typeface="Calibri" pitchFamily="34" charset="0"/>
              </a:rPr>
              <a:t>How do we measure this?</a:t>
            </a:r>
          </a:p>
        </p:txBody>
      </p:sp>
    </p:spTree>
    <p:extLst>
      <p:ext uri="{BB962C8B-B14F-4D97-AF65-F5344CB8AC3E}">
        <p14:creationId xmlns:p14="http://schemas.microsoft.com/office/powerpoint/2010/main" val="21525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8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2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33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libri" pitchFamily="34" charset="0"/>
              </a:rPr>
              <a:t>Natural Connections project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8" name="ClipArt Placeholder 7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716016" y="1600200"/>
            <a:ext cx="4248472" cy="4525963"/>
          </a:xfrm>
        </p:spPr>
        <p:txBody>
          <a:bodyPr/>
          <a:lstStyle/>
          <a:p>
            <a:r>
              <a:rPr lang="en-GB" sz="2000" b="1" dirty="0" smtClean="0">
                <a:latin typeface="Calibri" pitchFamily="34" charset="0"/>
              </a:rPr>
              <a:t>3 year demonstration project, finishes March 2016.</a:t>
            </a:r>
          </a:p>
          <a:p>
            <a:r>
              <a:rPr lang="en-GB" sz="2000" b="1" dirty="0" smtClean="0">
                <a:latin typeface="Calibri" pitchFamily="34" charset="0"/>
              </a:rPr>
              <a:t>Funded by DEFRA, Natural England and English Heritage and led by Plymouth Univ.</a:t>
            </a:r>
          </a:p>
          <a:p>
            <a:r>
              <a:rPr lang="en-GB" sz="2000" b="1" dirty="0" smtClean="0">
                <a:latin typeface="Calibri" pitchFamily="34" charset="0"/>
              </a:rPr>
              <a:t>6 centres across S.W. England</a:t>
            </a:r>
          </a:p>
          <a:p>
            <a:r>
              <a:rPr lang="en-GB" sz="2000" b="1" dirty="0" smtClean="0">
                <a:latin typeface="Calibri" pitchFamily="34" charset="0"/>
              </a:rPr>
              <a:t>Encourage schools to develop outdoor learning.</a:t>
            </a:r>
          </a:p>
          <a:p>
            <a:r>
              <a:rPr lang="en-GB" sz="2000" b="1" dirty="0" smtClean="0">
                <a:latin typeface="Calibri" pitchFamily="34" charset="0"/>
              </a:rPr>
              <a:t>Teachers have recorded impact in terms of 4 areas:  </a:t>
            </a:r>
            <a:r>
              <a:rPr lang="en-GB" sz="2000" b="1" i="1" dirty="0" smtClean="0">
                <a:latin typeface="Calibri" pitchFamily="34" charset="0"/>
              </a:rPr>
              <a:t>social skills, engagement, health and attainment.</a:t>
            </a:r>
          </a:p>
          <a:p>
            <a:pPr marL="0" indent="0">
              <a:buNone/>
            </a:pPr>
            <a:r>
              <a:rPr lang="en-GB" sz="2000" b="1" dirty="0" smtClean="0">
                <a:latin typeface="Calibri" pitchFamily="34" charset="0"/>
              </a:rPr>
              <a:t>naturalconnectionsblog.com</a:t>
            </a:r>
          </a:p>
          <a:p>
            <a:pPr marL="0" indent="0">
              <a:buNone/>
            </a:pPr>
            <a:endParaRPr lang="en-GB" sz="2000" b="1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GB" sz="2000" b="1" dirty="0">
              <a:latin typeface="Calibri" pitchFamily="34" charset="0"/>
            </a:endParaRPr>
          </a:p>
        </p:txBody>
      </p:sp>
      <p:pic>
        <p:nvPicPr>
          <p:cNvPr id="6" name="Picture 4" descr="Natural Connections Consulta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1044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SC\Documents\Real World Learning Network\Website\Designs\RWL Logo\RWL Logo (High Res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70434"/>
            <a:ext cx="797083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8662" y="5715016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4F81BD">
                    <a:lumMod val="75000"/>
                  </a:srgbClr>
                </a:solidFill>
              </a:rPr>
              <a:t>www.rwlnetwork.org</a:t>
            </a:r>
            <a:endParaRPr lang="en-GB" sz="3200" b="1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656"/>
            <a:ext cx="4752528" cy="576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384376" cy="56366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Projects with </a:t>
            </a:r>
            <a:r>
              <a:rPr lang="en-GB" sz="2800" dirty="0" err="1" smtClean="0"/>
              <a:t>Vsetin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332656"/>
            <a:ext cx="4752528" cy="583264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3528392" cy="5001419"/>
          </a:xfrm>
        </p:spPr>
        <p:txBody>
          <a:bodyPr/>
          <a:lstStyle/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800" b="1" dirty="0" smtClean="0"/>
              <a:t>Two projects 2000-2 based on Local Agenda 21 </a:t>
            </a:r>
            <a:endParaRPr lang="en-GB" sz="1800" b="1" dirty="0"/>
          </a:p>
          <a:p>
            <a:pPr marL="285750" indent="-285750">
              <a:buFont typeface="Arial" pitchFamily="34" charset="0"/>
              <a:buChar char="•"/>
            </a:pPr>
            <a:endParaRPr lang="en-GB" sz="18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800" b="1" dirty="0" smtClean="0"/>
              <a:t>Led by Iva </a:t>
            </a:r>
            <a:r>
              <a:rPr lang="en-GB" sz="1800" b="1" dirty="0" err="1" smtClean="0"/>
              <a:t>Koutna</a:t>
            </a:r>
            <a:r>
              <a:rPr lang="en-GB" sz="1800" b="1" dirty="0" smtClean="0"/>
              <a:t> and </a:t>
            </a:r>
            <a:r>
              <a:rPr lang="en-GB" sz="1800" b="1" dirty="0" err="1" smtClean="0"/>
              <a:t>Petr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Chytil</a:t>
            </a:r>
            <a:r>
              <a:rPr lang="en-GB" sz="1800" b="1" dirty="0" smtClean="0"/>
              <a:t> and John </a:t>
            </a:r>
            <a:r>
              <a:rPr lang="en-GB" sz="1800" b="1" dirty="0" err="1" smtClean="0"/>
              <a:t>Gittins</a:t>
            </a:r>
            <a:r>
              <a:rPr lang="en-GB" sz="1800" b="1" dirty="0" smtClean="0"/>
              <a:t> and Geoff Cooper from UK.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800" b="1" dirty="0" smtClean="0"/>
              <a:t>Involved schools, environmental centres, councillors and community leaders.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800" b="1" dirty="0" smtClean="0"/>
              <a:t>Teachers produced resources to encourage education for sustainability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4829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C:\Documents and Settings\LOWBANK\My Documents\My Pictures\Mental Health photos\P2250012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746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LOWBANK\My Documents\My Pictures\Mental Health photos\November 2005 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Scope of LOtC\27 Falling 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0" y="609600"/>
            <a:ext cx="3939480" cy="1143000"/>
          </a:xfrm>
        </p:spPr>
        <p:txBody>
          <a:bodyPr/>
          <a:lstStyle/>
          <a:p>
            <a:r>
              <a:rPr lang="en-GB" sz="4000" b="1" dirty="0" smtClean="0">
                <a:latin typeface="Calibri" pitchFamily="34" charset="0"/>
              </a:rPr>
              <a:t>Outdoor Learning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1981200"/>
            <a:ext cx="3382144" cy="4114800"/>
          </a:xfrm>
        </p:spPr>
        <p:txBody>
          <a:bodyPr/>
          <a:lstStyle/>
          <a:p>
            <a:pPr>
              <a:buFontTx/>
              <a:buNone/>
            </a:pPr>
            <a:endParaRPr lang="en-GB" sz="2000" b="1" dirty="0" smtClean="0"/>
          </a:p>
          <a:p>
            <a:pPr>
              <a:buFontTx/>
              <a:buNone/>
            </a:pPr>
            <a:r>
              <a:rPr lang="en-GB" sz="2400" b="1" dirty="0" smtClean="0">
                <a:latin typeface="Calibri" pitchFamily="34" charset="0"/>
              </a:rPr>
              <a:t>To develop:</a:t>
            </a:r>
          </a:p>
          <a:p>
            <a:pPr marL="0" indent="0">
              <a:buNone/>
            </a:pPr>
            <a:r>
              <a:rPr lang="en-GB" sz="2400" b="1" dirty="0" smtClean="0">
                <a:latin typeface="Calibri" pitchFamily="34" charset="0"/>
              </a:rPr>
              <a:t>personal, </a:t>
            </a:r>
          </a:p>
          <a:p>
            <a:pPr marL="0" indent="0">
              <a:buNone/>
            </a:pPr>
            <a:r>
              <a:rPr lang="en-GB" sz="2400" b="1" dirty="0" smtClean="0">
                <a:latin typeface="Calibri" pitchFamily="34" charset="0"/>
              </a:rPr>
              <a:t>social, </a:t>
            </a:r>
          </a:p>
          <a:p>
            <a:pPr marL="0" indent="0">
              <a:buNone/>
            </a:pPr>
            <a:r>
              <a:rPr lang="en-GB" sz="2400" b="1" dirty="0" smtClean="0">
                <a:latin typeface="Calibri" pitchFamily="34" charset="0"/>
              </a:rPr>
              <a:t>and environmental</a:t>
            </a:r>
          </a:p>
          <a:p>
            <a:pPr marL="0" indent="0">
              <a:buNone/>
            </a:pPr>
            <a:r>
              <a:rPr lang="en-GB" sz="2400" b="1" i="1" dirty="0" smtClean="0">
                <a:latin typeface="Calibri" pitchFamily="34" charset="0"/>
              </a:rPr>
              <a:t>awareness and   understanding.</a:t>
            </a:r>
          </a:p>
          <a:p>
            <a:pPr>
              <a:buFontTx/>
              <a:buNone/>
            </a:pPr>
            <a:endParaRPr lang="en-GB" sz="2000" b="1" dirty="0" smtClean="0">
              <a:latin typeface="Calibri" pitchFamily="34" charset="0"/>
            </a:endParaRPr>
          </a:p>
          <a:p>
            <a:pPr>
              <a:buFontTx/>
              <a:buNone/>
            </a:pPr>
            <a:r>
              <a:rPr lang="en-GB" sz="2800" dirty="0" smtClean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63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GB" sz="4000" b="1" dirty="0">
                <a:latin typeface="Calibri" pitchFamily="34" charset="0"/>
              </a:rPr>
              <a:t>The shrinking world of the child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932040" y="1676400"/>
            <a:ext cx="3526160" cy="44196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latin typeface="Calibri" pitchFamily="34" charset="0"/>
              </a:rPr>
              <a:t>      </a:t>
            </a:r>
            <a:r>
              <a:rPr lang="en-GB" sz="2800" b="1" dirty="0" smtClean="0">
                <a:latin typeface="Calibri" pitchFamily="34" charset="0"/>
              </a:rPr>
              <a:t>Disconnections:</a:t>
            </a:r>
          </a:p>
          <a:p>
            <a:pPr marL="0" indent="0">
              <a:buNone/>
            </a:pPr>
            <a:endParaRPr lang="en-GB" sz="2800" dirty="0">
              <a:latin typeface="Calibri" pitchFamily="34" charset="0"/>
            </a:endParaRPr>
          </a:p>
          <a:p>
            <a:r>
              <a:rPr lang="en-GB" sz="2800" b="1" dirty="0">
                <a:latin typeface="Calibri" pitchFamily="34" charset="0"/>
              </a:rPr>
              <a:t>Loss of </a:t>
            </a:r>
            <a:r>
              <a:rPr lang="en-GB" sz="2800" b="1" dirty="0" smtClean="0">
                <a:latin typeface="Calibri" pitchFamily="34" charset="0"/>
              </a:rPr>
              <a:t>outdoor play</a:t>
            </a:r>
            <a:endParaRPr lang="en-GB" sz="2800" b="1" dirty="0">
              <a:latin typeface="Calibri" pitchFamily="34" charset="0"/>
            </a:endParaRPr>
          </a:p>
          <a:p>
            <a:endParaRPr lang="en-GB" sz="2800" b="1" dirty="0">
              <a:latin typeface="Calibri" pitchFamily="34" charset="0"/>
            </a:endParaRPr>
          </a:p>
          <a:p>
            <a:r>
              <a:rPr lang="en-GB" sz="2800" b="1" dirty="0">
                <a:latin typeface="Calibri" pitchFamily="34" charset="0"/>
              </a:rPr>
              <a:t>Loss of adventure.</a:t>
            </a:r>
          </a:p>
          <a:p>
            <a:endParaRPr lang="en-GB" sz="2800" b="1" dirty="0">
              <a:latin typeface="Calibri" pitchFamily="34" charset="0"/>
            </a:endParaRPr>
          </a:p>
          <a:p>
            <a:r>
              <a:rPr lang="en-GB" sz="2800" b="1" dirty="0">
                <a:latin typeface="Calibri" pitchFamily="34" charset="0"/>
              </a:rPr>
              <a:t>Loss of contact with nature.</a:t>
            </a:r>
          </a:p>
          <a:p>
            <a:endParaRPr lang="en-GB" sz="2000" dirty="0">
              <a:latin typeface="Calibri" pitchFamily="34" charset="0"/>
            </a:endParaRPr>
          </a:p>
          <a:p>
            <a:endParaRPr lang="en-GB" sz="2000" dirty="0">
              <a:latin typeface="Arial" charset="0"/>
            </a:endParaRPr>
          </a:p>
        </p:txBody>
      </p:sp>
      <p:graphicFrame>
        <p:nvGraphicFramePr>
          <p:cNvPr id="6154" name="Object 10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85800" y="2613025"/>
          <a:ext cx="3810000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Slide" r:id="rId3" imgW="4549750" imgH="3402787" progId="PowerPoint.Slide.8">
                  <p:embed/>
                </p:oleObj>
              </mc:Choice>
              <mc:Fallback>
                <p:oleObj name="Slide" r:id="rId3" imgW="4549750" imgH="340278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613025"/>
                        <a:ext cx="3810000" cy="2849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5" name="Picture 11" descr="C:\Documents and Settings\LOWBANK\My Documents\My Pictures\Mental Health photos\playgraphicDM1406_468x5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648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7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GB" sz="4000" b="1" dirty="0">
                <a:latin typeface="Calibri" pitchFamily="34" charset="0"/>
              </a:rPr>
              <a:t>Why are these losses occurring?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clipArt" sz="half" idx="1"/>
          </p:nvPr>
        </p:nvSpPr>
        <p:spPr/>
      </p:sp>
      <p:sp>
        <p:nvSpPr>
          <p:cNvPr id="33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981200"/>
            <a:ext cx="4648200" cy="4114800"/>
          </a:xfrm>
        </p:spPr>
        <p:txBody>
          <a:bodyPr/>
          <a:lstStyle/>
          <a:p>
            <a:r>
              <a:rPr lang="en-GB" sz="2400" b="1" dirty="0">
                <a:latin typeface="Calibri" pitchFamily="34" charset="0"/>
              </a:rPr>
              <a:t>A culture based on fear and risk aversion- strangers, traffic.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Less opportunities to take young people out of school.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Indoor lifestyles.</a:t>
            </a:r>
          </a:p>
          <a:p>
            <a:endParaRPr lang="en-GB" sz="2400" b="1" dirty="0">
              <a:latin typeface="Calibri" pitchFamily="34" charset="0"/>
            </a:endParaRPr>
          </a:p>
          <a:p>
            <a:r>
              <a:rPr lang="en-GB" sz="2400" b="1" dirty="0">
                <a:latin typeface="Calibri" pitchFamily="34" charset="0"/>
              </a:rPr>
              <a:t>Attraction of screen culture</a:t>
            </a:r>
            <a:r>
              <a:rPr lang="en-GB" sz="2400" b="1" dirty="0">
                <a:latin typeface="Arial" charset="0"/>
              </a:rPr>
              <a:t>.</a:t>
            </a:r>
          </a:p>
          <a:p>
            <a:endParaRPr lang="en-GB" sz="2400" b="1" dirty="0">
              <a:latin typeface="Arial" charset="0"/>
            </a:endParaRPr>
          </a:p>
        </p:txBody>
      </p:sp>
      <p:pic>
        <p:nvPicPr>
          <p:cNvPr id="33797" name="Picture 5" descr="C:\Documents and Settings\LOWBANK\My Documents\My Pictures\Mental Health photos\Christmas 2009 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495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7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640</Words>
  <Application>Microsoft Office PowerPoint</Application>
  <PresentationFormat>On-screen Show (4:3)</PresentationFormat>
  <Paragraphs>124</Paragraphs>
  <Slides>39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66" baseType="lpstr">
      <vt:lpstr>Office Theme</vt:lpstr>
      <vt:lpstr>1_Office Theme</vt:lpstr>
      <vt:lpstr>Motiv sady Office</vt:lpstr>
      <vt:lpstr>1_Motiv sady Office</vt:lpstr>
      <vt:lpstr>2_Motiv sady Office</vt:lpstr>
      <vt:lpstr>3_Motiv sady Office</vt:lpstr>
      <vt:lpstr>4_Motiv sady Office</vt:lpstr>
      <vt:lpstr>5_Motiv sady Office</vt:lpstr>
      <vt:lpstr>6_Motiv sady Office</vt:lpstr>
      <vt:lpstr>Default Design</vt:lpstr>
      <vt:lpstr>1_Default Design</vt:lpstr>
      <vt:lpstr>2_Office Theme</vt:lpstr>
      <vt:lpstr>3_Office Theme</vt:lpstr>
      <vt:lpstr>4_Office Theme</vt:lpstr>
      <vt:lpstr>5_Office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6_Office Theme</vt:lpstr>
      <vt:lpstr>14_Office Theme</vt:lpstr>
      <vt:lpstr>7_Motiv sady Office</vt:lpstr>
      <vt:lpstr>Slide</vt:lpstr>
      <vt:lpstr>Document</vt:lpstr>
      <vt:lpstr>Learning through the Outdoors</vt:lpstr>
      <vt:lpstr>Coniston, Lake District.</vt:lpstr>
      <vt:lpstr>Touch network</vt:lpstr>
      <vt:lpstr>Projects with Vsetin</vt:lpstr>
      <vt:lpstr>PowerPoint Presentation</vt:lpstr>
      <vt:lpstr>PowerPoint Presentation</vt:lpstr>
      <vt:lpstr>Outdoor Learning</vt:lpstr>
      <vt:lpstr>The shrinking world of the child</vt:lpstr>
      <vt:lpstr>Why are these losses occurring?</vt:lpstr>
      <vt:lpstr>Play- even big kids love to play.</vt:lpstr>
      <vt:lpstr>The value of adventure</vt:lpstr>
      <vt:lpstr>The power of childhood experiences in the outdoors</vt:lpstr>
      <vt:lpstr>Wildlife Trusts’ research (2015 UK) finds 78% of parents are concerned that children don’t spend enough time interacting with nature and wildlife. </vt:lpstr>
      <vt:lpstr>Biophilia hypothesis-  Edward O. Wilson (1984).</vt:lpstr>
      <vt:lpstr>Loss of Contact with Nature-  Nature-deficit disorder.</vt:lpstr>
      <vt:lpstr>Manifesto for Learning Outside the Classroom.</vt:lpstr>
      <vt:lpstr>PowerPoint Presentation</vt:lpstr>
      <vt:lpstr>Outdoor learning can encourage:</vt:lpstr>
      <vt:lpstr>Taking personal responsibility.</vt:lpstr>
      <vt:lpstr>Co-operation.</vt:lpstr>
      <vt:lpstr>PowerPoint Presentation</vt:lpstr>
      <vt:lpstr>What skills are being developed?</vt:lpstr>
      <vt:lpstr>Looking closely</vt:lpstr>
      <vt:lpstr>Focus on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Maths in the outdoors</vt:lpstr>
      <vt:lpstr>Outdoor experiences and well-being.</vt:lpstr>
      <vt:lpstr>Scottish primary school where pupils run a mile each day.</vt:lpstr>
      <vt:lpstr>How do we measure this?</vt:lpstr>
      <vt:lpstr>PowerPoint Presentation</vt:lpstr>
      <vt:lpstr>PowerPoint Presentation</vt:lpstr>
      <vt:lpstr>PowerPoint Presentation</vt:lpstr>
      <vt:lpstr>PowerPoint Presentation</vt:lpstr>
      <vt:lpstr>Natural Connections project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Travel</dc:creator>
  <cp:lastModifiedBy>Travel</cp:lastModifiedBy>
  <cp:revision>35</cp:revision>
  <dcterms:created xsi:type="dcterms:W3CDTF">2015-11-03T12:34:47Z</dcterms:created>
  <dcterms:modified xsi:type="dcterms:W3CDTF">2015-11-10T19:07:03Z</dcterms:modified>
</cp:coreProperties>
</file>