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5" r:id="rId3"/>
    <p:sldId id="272" r:id="rId4"/>
    <p:sldId id="273" r:id="rId5"/>
    <p:sldId id="276" r:id="rId6"/>
    <p:sldId id="281" r:id="rId7"/>
    <p:sldId id="282" r:id="rId8"/>
    <p:sldId id="274" r:id="rId9"/>
    <p:sldId id="279" r:id="rId10"/>
    <p:sldId id="277" r:id="rId11"/>
    <p:sldId id="267" r:id="rId12"/>
    <p:sldId id="280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3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20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13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48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71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07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16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1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93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98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98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25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6DF81-32F5-453A-BA54-21F74C1AA371}" type="datetimeFigureOut">
              <a:rPr lang="cs-CZ" smtClean="0"/>
              <a:t>7. 11. 2017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E7F4B-7471-4EE4-B7FE-84A9B0F52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4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ncbi.nlm.nih.gov/genome/?term=human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t.utb.cz/people/koutny/17nq029---ssu---krona----Total---sim_93---tax_silva---td_20.html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vedanaprani.cz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5307" y="463638"/>
            <a:ext cx="10934163" cy="122349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Zkoumáme přírodu pomocí DNA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383369"/>
            <a:ext cx="9144000" cy="1107583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Prof. Mgr. Marek Koutný, Ph.D.</a:t>
            </a:r>
            <a:endParaRPr lang="cs-CZ" sz="4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01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 2015: CRISPR/Cas9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22" y="1379125"/>
            <a:ext cx="1918901" cy="20724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40" y="3448434"/>
            <a:ext cx="2591053" cy="307471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40" y="933246"/>
            <a:ext cx="2102777" cy="250230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27" y="3461309"/>
            <a:ext cx="3704355" cy="33215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82" y="1424494"/>
            <a:ext cx="3463396" cy="200840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5" y="3465054"/>
            <a:ext cx="3148855" cy="24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</a:t>
            </a:r>
            <a:r>
              <a:rPr lang="cs-CZ" dirty="0" smtClean="0"/>
              <a:t>. Světlé zítřky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Gene drive</a:t>
            </a:r>
          </a:p>
          <a:p>
            <a:r>
              <a:rPr lang="cs-CZ" dirty="0" smtClean="0"/>
              <a:t>GMO rostliny</a:t>
            </a:r>
          </a:p>
          <a:p>
            <a:pPr lvl="1"/>
            <a:r>
              <a:rPr lang="cs-CZ" dirty="0" smtClean="0"/>
              <a:t>Kukuřice </a:t>
            </a:r>
            <a:r>
              <a:rPr lang="en-US" dirty="0" smtClean="0"/>
              <a:t>88</a:t>
            </a:r>
            <a:r>
              <a:rPr lang="cs-CZ" dirty="0" smtClean="0"/>
              <a:t> % </a:t>
            </a:r>
            <a:r>
              <a:rPr lang="en-US" dirty="0" smtClean="0"/>
              <a:t> </a:t>
            </a:r>
            <a:endParaRPr lang="cs-CZ" dirty="0" smtClean="0"/>
          </a:p>
          <a:p>
            <a:pPr lvl="1"/>
            <a:r>
              <a:rPr lang="cs-CZ" dirty="0" smtClean="0"/>
              <a:t>Sója 93 %</a:t>
            </a:r>
            <a:endParaRPr lang="en-US" dirty="0"/>
          </a:p>
          <a:p>
            <a:pPr lvl="1"/>
            <a:r>
              <a:rPr lang="cs-CZ" dirty="0" smtClean="0"/>
              <a:t>Bavlna 94 %</a:t>
            </a:r>
            <a:endParaRPr lang="en-US" dirty="0"/>
          </a:p>
          <a:p>
            <a:pPr lvl="1"/>
            <a:r>
              <a:rPr lang="cs-CZ" dirty="0" smtClean="0"/>
              <a:t>Vojtěška </a:t>
            </a:r>
          </a:p>
          <a:p>
            <a:pPr lvl="1"/>
            <a:r>
              <a:rPr lang="en-US" dirty="0" smtClean="0"/>
              <a:t>Papaya</a:t>
            </a:r>
            <a:r>
              <a:rPr lang="en-US" dirty="0"/>
              <a:t>: 75 </a:t>
            </a:r>
            <a:r>
              <a:rPr lang="cs-CZ" dirty="0" smtClean="0"/>
              <a:t>%</a:t>
            </a:r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r>
              <a:rPr lang="cs-CZ" dirty="0" smtClean="0"/>
              <a:t>Odolné proti škůdcům, suchu,…</a:t>
            </a:r>
            <a:endParaRPr lang="cs-CZ" dirty="0"/>
          </a:p>
          <a:p>
            <a:endParaRPr lang="cs-CZ" dirty="0"/>
          </a:p>
        </p:txBody>
      </p:sp>
      <p:pic>
        <p:nvPicPr>
          <p:cNvPr id="4106" name="Picture 10" descr="Výsledek obrázku pro gene dr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1" y="0"/>
            <a:ext cx="6138930" cy="52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ýsledek obrázku pro mad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21" y="5200650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-2381519" y="2506662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Děkuji za pozornost!!!</a:t>
            </a:r>
            <a:endParaRPr lang="cs-CZ" dirty="0"/>
          </a:p>
        </p:txBody>
      </p:sp>
      <p:pic>
        <p:nvPicPr>
          <p:cNvPr id="5" name="Picture 2" descr="Výsledek obrázku pro mad scienti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86" y="2506662"/>
            <a:ext cx="650041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8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</a:t>
            </a:r>
            <a:r>
              <a:rPr lang="cs-CZ" dirty="0" smtClean="0"/>
              <a:t>. Demokratizace </a:t>
            </a:r>
            <a:r>
              <a:rPr lang="cs-CZ" dirty="0"/>
              <a:t>DNA </a:t>
            </a:r>
            <a:r>
              <a:rPr lang="cs-CZ" dirty="0" smtClean="0"/>
              <a:t>technik</a:t>
            </a:r>
            <a:br>
              <a:rPr lang="cs-CZ" dirty="0" smtClean="0"/>
            </a:br>
            <a:r>
              <a:rPr lang="cs-CZ" dirty="0"/>
              <a:t>	</a:t>
            </a:r>
            <a:r>
              <a:rPr lang="cs-CZ" sz="3200" dirty="0" smtClean="0"/>
              <a:t>2.1 </a:t>
            </a:r>
            <a:r>
              <a:rPr lang="cs-CZ" sz="3200" dirty="0" err="1" smtClean="0"/>
              <a:t>Sekvenace</a:t>
            </a:r>
            <a:endParaRPr lang="cs-CZ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obsah 15"/>
          <p:cNvSpPr>
            <a:spLocks noGrp="1"/>
          </p:cNvSpPr>
          <p:nvPr>
            <p:ph sz="half" idx="2"/>
          </p:nvPr>
        </p:nvSpPr>
        <p:spPr>
          <a:xfrm>
            <a:off x="6481296" y="1349108"/>
            <a:ext cx="5181600" cy="435133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1953 objev struktury DNA</a:t>
            </a:r>
          </a:p>
          <a:p>
            <a:r>
              <a:rPr lang="cs-CZ" sz="2000" dirty="0" smtClean="0"/>
              <a:t>1973 první sekvence (24 </a:t>
            </a:r>
            <a:r>
              <a:rPr lang="cs-CZ" sz="2000" dirty="0" err="1" smtClean="0"/>
              <a:t>pb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1977 </a:t>
            </a:r>
            <a:r>
              <a:rPr lang="cs-CZ" sz="2000" dirty="0" err="1" smtClean="0"/>
              <a:t>Sagnerova</a:t>
            </a:r>
            <a:r>
              <a:rPr lang="cs-CZ" sz="2000" dirty="0" smtClean="0"/>
              <a:t> </a:t>
            </a:r>
            <a:r>
              <a:rPr lang="cs-CZ" sz="2000" dirty="0" err="1" smtClean="0"/>
              <a:t>sekvenace</a:t>
            </a:r>
            <a:endParaRPr lang="cs-CZ" sz="2000" dirty="0" smtClean="0"/>
          </a:p>
          <a:p>
            <a:r>
              <a:rPr lang="cs-CZ" sz="2000" dirty="0" smtClean="0"/>
              <a:t>2000 první lidský genom</a:t>
            </a:r>
          </a:p>
          <a:p>
            <a:r>
              <a:rPr lang="cs-CZ" sz="2000" dirty="0" smtClean="0"/>
              <a:t>2005 NGS</a:t>
            </a:r>
            <a:endParaRPr lang="cs-CZ" sz="2000" dirty="0"/>
          </a:p>
        </p:txBody>
      </p:sp>
      <p:pic>
        <p:nvPicPr>
          <p:cNvPr id="9" name="Picture 2" descr="Výsledek obrázku pro mad scientist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3248025"/>
            <a:ext cx="394335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2" descr="https://www.genome.gov/images/content/costpergenome2015_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Šipka dolů 16"/>
          <p:cNvSpPr/>
          <p:nvPr/>
        </p:nvSpPr>
        <p:spPr>
          <a:xfrm>
            <a:off x="6507053" y="1349108"/>
            <a:ext cx="189963" cy="25588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3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</a:t>
            </a:r>
            <a:r>
              <a:rPr lang="cs-CZ" dirty="0" smtClean="0"/>
              <a:t>. </a:t>
            </a:r>
            <a:r>
              <a:rPr lang="cs-CZ" dirty="0"/>
              <a:t>Demokratizace DNA </a:t>
            </a:r>
            <a:r>
              <a:rPr lang="cs-CZ" dirty="0" smtClean="0"/>
              <a:t>technik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2.2 Databáze sekvencí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GeneBank</a:t>
            </a:r>
            <a:endParaRPr lang="cs-CZ" dirty="0" smtClean="0"/>
          </a:p>
          <a:p>
            <a:r>
              <a:rPr lang="cs-CZ" dirty="0" smtClean="0"/>
              <a:t>Volně přístupné</a:t>
            </a:r>
          </a:p>
          <a:p>
            <a:r>
              <a:rPr lang="cs-CZ" dirty="0" smtClean="0"/>
              <a:t>Google?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914400" y="3954865"/>
            <a:ext cx="5183188" cy="82391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2.3 Dostupné služby</a:t>
            </a:r>
            <a:endParaRPr lang="cs-CZ" sz="28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914400" y="4778777"/>
            <a:ext cx="5183188" cy="1828085"/>
          </a:xfrm>
        </p:spPr>
        <p:txBody>
          <a:bodyPr>
            <a:normAutofit/>
          </a:bodyPr>
          <a:lstStyle/>
          <a:p>
            <a:r>
              <a:rPr lang="cs-CZ" dirty="0" err="1" smtClean="0"/>
              <a:t>Sekvenace</a:t>
            </a:r>
            <a:endParaRPr lang="cs-CZ" dirty="0" smtClean="0"/>
          </a:p>
          <a:p>
            <a:r>
              <a:rPr lang="cs-CZ" dirty="0" smtClean="0"/>
              <a:t>Syntéza </a:t>
            </a:r>
            <a:r>
              <a:rPr lang="cs-CZ" dirty="0" err="1" smtClean="0"/>
              <a:t>oligonukleotidů</a:t>
            </a:r>
            <a:r>
              <a:rPr lang="cs-CZ" dirty="0" smtClean="0"/>
              <a:t> a genů</a:t>
            </a:r>
          </a:p>
        </p:txBody>
      </p:sp>
      <p:pic>
        <p:nvPicPr>
          <p:cNvPr id="8" name="Picture 4" descr="Výsledek obrázku pro deadly mu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49" y="3000777"/>
            <a:ext cx="5789451" cy="38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654" y="223456"/>
            <a:ext cx="10515600" cy="1325563"/>
          </a:xfrm>
        </p:spPr>
        <p:txBody>
          <a:bodyPr/>
          <a:lstStyle/>
          <a:p>
            <a:r>
              <a:rPr lang="cs-CZ" dirty="0"/>
              <a:t>1</a:t>
            </a:r>
            <a:r>
              <a:rPr lang="cs-CZ" dirty="0" smtClean="0"/>
              <a:t>. </a:t>
            </a:r>
            <a:r>
              <a:rPr lang="cs-CZ" dirty="0"/>
              <a:t>Demokratizace DNA </a:t>
            </a:r>
            <a:r>
              <a:rPr lang="cs-CZ" dirty="0" smtClean="0"/>
              <a:t>technik</a:t>
            </a:r>
            <a:br>
              <a:rPr lang="cs-CZ" dirty="0" smtClean="0"/>
            </a:br>
            <a:r>
              <a:rPr lang="cs-CZ" sz="3200" dirty="0" smtClean="0"/>
              <a:t>Základní </a:t>
            </a:r>
            <a:r>
              <a:rPr lang="cs-CZ" sz="3200" dirty="0" smtClean="0"/>
              <a:t>vybavení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687132" y="1825625"/>
            <a:ext cx="9666668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Pipety; 10 000 Kč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Minicentrifuga</a:t>
            </a:r>
            <a:r>
              <a:rPr lang="cs-CZ" dirty="0" smtClean="0"/>
              <a:t>; 20 000 Kč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PCR </a:t>
            </a:r>
            <a:r>
              <a:rPr lang="cs-CZ" dirty="0" err="1" smtClean="0"/>
              <a:t>termocycler</a:t>
            </a:r>
            <a:r>
              <a:rPr lang="cs-CZ" dirty="0" smtClean="0"/>
              <a:t>; 60 000 Kč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Elektroforesa</a:t>
            </a:r>
            <a:r>
              <a:rPr lang="cs-CZ" dirty="0" smtClean="0"/>
              <a:t>; 10 000 Kč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Transiluminátor</a:t>
            </a:r>
            <a:r>
              <a:rPr lang="cs-CZ" dirty="0" smtClean="0"/>
              <a:t>; 30 000 Kč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Picture 2" descr="Výsledek obrázku pro mad scientist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07" y="0"/>
            <a:ext cx="4387493" cy="33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ýsledek obrázku pro pipett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71" y="904937"/>
            <a:ext cx="1953057" cy="17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ek obrázku pro minicentrifug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93" y="1458504"/>
            <a:ext cx="2891214" cy="23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ýsledek obrázku pro pcr thermocycl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84" y="3151188"/>
            <a:ext cx="1951807" cy="21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ýsledek obrázku pro horizontal gel electrophoresi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" y="3764248"/>
            <a:ext cx="2059591" cy="20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Výsledek obrázku pro transiluminator min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75" y="5143137"/>
            <a:ext cx="1664106" cy="17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804507" y="5239064"/>
            <a:ext cx="3866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CELKEM:  130 000 Kč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1320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836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2</a:t>
            </a:r>
            <a:r>
              <a:rPr lang="cs-CZ" dirty="0" smtClean="0"/>
              <a:t>. Mikrobiologie a molekulární biologie na FT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5430" y="1076758"/>
            <a:ext cx="4826412" cy="271485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76" y="4094533"/>
            <a:ext cx="4826412" cy="27866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20429" y="1723147"/>
            <a:ext cx="4826408" cy="271485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33" y="3791616"/>
            <a:ext cx="4826408" cy="278666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75430" y="1107562"/>
            <a:ext cx="175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qPCR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333317" y="2149602"/>
            <a:ext cx="109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DGGE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524896" y="4591703"/>
            <a:ext cx="175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PCR pracoviště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233632" y="6496260"/>
            <a:ext cx="331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Výuková laboratoř mikrobiologie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96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Co lze z DNA zjistit?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54896"/>
            <a:ext cx="10515600" cy="4351338"/>
          </a:xfrm>
        </p:spPr>
        <p:txBody>
          <a:bodyPr/>
          <a:lstStyle/>
          <a:p>
            <a:r>
              <a:rPr lang="cs-CZ" dirty="0" smtClean="0"/>
              <a:t>Co kde žije?</a:t>
            </a:r>
          </a:p>
          <a:p>
            <a:r>
              <a:rPr lang="cs-CZ" dirty="0" smtClean="0"/>
              <a:t>Jak se tomu daří?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14495"/>
            <a:ext cx="5760720" cy="343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73430" r="9660" b="18699"/>
          <a:stretch/>
        </p:blipFill>
        <p:spPr bwMode="auto">
          <a:xfrm>
            <a:off x="837397" y="5249998"/>
            <a:ext cx="5761523" cy="465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" descr="Výsledek obrázku pro mad scientis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7935" y="3335627"/>
            <a:ext cx="3764065" cy="352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837397" y="590623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 smtClean="0">
                <a:hlinkClick r:id="rId5"/>
              </a:rPr>
              <a:t>● </a:t>
            </a:r>
            <a:r>
              <a:rPr lang="cs-CZ" sz="2800" dirty="0" err="1" smtClean="0">
                <a:hlinkClick r:id="rId5"/>
              </a:rPr>
              <a:t>Next</a:t>
            </a:r>
            <a:r>
              <a:rPr lang="cs-CZ" sz="2800" dirty="0" smtClean="0">
                <a:hlinkClick r:id="rId5"/>
              </a:rPr>
              <a:t> </a:t>
            </a:r>
            <a:r>
              <a:rPr lang="cs-CZ" sz="2800" dirty="0" err="1" smtClean="0">
                <a:hlinkClick r:id="rId5"/>
              </a:rPr>
              <a:t>generation</a:t>
            </a:r>
            <a:r>
              <a:rPr lang="cs-CZ" sz="2800" dirty="0" smtClean="0">
                <a:hlinkClick r:id="rId5"/>
              </a:rPr>
              <a:t> </a:t>
            </a:r>
            <a:r>
              <a:rPr lang="cs-CZ" sz="2800" dirty="0" err="1" smtClean="0">
                <a:hlinkClick r:id="rId5"/>
              </a:rPr>
              <a:t>sequencing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206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Aktivity FT UTB pro střední školy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Věda na přání</a:t>
            </a:r>
            <a:endParaRPr lang="cs-CZ" dirty="0" smtClean="0"/>
          </a:p>
          <a:p>
            <a:r>
              <a:rPr lang="cs-CZ" dirty="0" smtClean="0"/>
              <a:t>Středoškolská odborná činnost</a:t>
            </a:r>
          </a:p>
          <a:p>
            <a:r>
              <a:rPr lang="cs-CZ" dirty="0" smtClean="0"/>
              <a:t>Noc vědců</a:t>
            </a:r>
          </a:p>
          <a:p>
            <a:r>
              <a:rPr lang="cs-CZ" dirty="0" smtClean="0"/>
              <a:t>Vzdělávání učitelů ZŠ a SŠ</a:t>
            </a:r>
          </a:p>
          <a:p>
            <a:r>
              <a:rPr lang="cs-CZ" dirty="0" smtClean="0"/>
              <a:t>Odborné praxe studentů SŠ – Týden vysokoškolákem</a:t>
            </a:r>
          </a:p>
          <a:p>
            <a:r>
              <a:rPr lang="cs-CZ" dirty="0" smtClean="0"/>
              <a:t>Business </a:t>
            </a:r>
            <a:r>
              <a:rPr lang="cs-CZ" dirty="0" err="1" smtClean="0"/>
              <a:t>day</a:t>
            </a:r>
            <a:endParaRPr lang="cs-CZ" dirty="0" smtClean="0"/>
          </a:p>
        </p:txBody>
      </p:sp>
      <p:pic>
        <p:nvPicPr>
          <p:cNvPr id="1026" name="Picture 2" descr="crazy professor cartoon - Google 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3686175"/>
            <a:ext cx="22479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9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</a:t>
            </a:r>
            <a:r>
              <a:rPr lang="cs-CZ" dirty="0" smtClean="0"/>
              <a:t>. 2015: CRISPR/Cas9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Modifikace DNA ve zkumavce</a:t>
            </a:r>
          </a:p>
          <a:p>
            <a:r>
              <a:rPr lang="cs-CZ" sz="2400" dirty="0" smtClean="0"/>
              <a:t>Vložení do organismu: pravděpodobnost </a:t>
            </a:r>
            <a:r>
              <a:rPr lang="cs-CZ" sz="2400" dirty="0"/>
              <a:t>x selekce</a:t>
            </a:r>
          </a:p>
        </p:txBody>
      </p:sp>
      <p:pic>
        <p:nvPicPr>
          <p:cNvPr id="11266" name="Picture 2" descr="Výsledek obrázku pro crisp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25626"/>
            <a:ext cx="5181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ýsledek obrázku pro mad scientis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91729"/>
            <a:ext cx="3962400" cy="323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2015: CRISPR/Cas9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56524" b="32193"/>
          <a:stretch/>
        </p:blipFill>
        <p:spPr>
          <a:xfrm>
            <a:off x="838199" y="1532586"/>
            <a:ext cx="4918657" cy="502348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Rychlé, přesné, snadné, levné</a:t>
            </a:r>
          </a:p>
          <a:p>
            <a:r>
              <a:rPr lang="cs-CZ" dirty="0" smtClean="0"/>
              <a:t>Změna mnoha genů najednou</a:t>
            </a:r>
            <a:endParaRPr lang="cs-CZ" dirty="0"/>
          </a:p>
        </p:txBody>
      </p:sp>
      <p:pic>
        <p:nvPicPr>
          <p:cNvPr id="6" name="Picture 2" descr="Výsledek obrázku pro mad scienti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715" y="3017127"/>
            <a:ext cx="2371645" cy="35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228</Words>
  <Application>Microsoft Office PowerPoint</Application>
  <PresentationFormat>Širokoúhlá obrazovka</PresentationFormat>
  <Paragraphs>67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Zkoumáme přírodu pomocí DNA</vt:lpstr>
      <vt:lpstr>1. Demokratizace DNA technik  2.1 Sekvenace</vt:lpstr>
      <vt:lpstr>1. Demokratizace DNA technik</vt:lpstr>
      <vt:lpstr>1. Demokratizace DNA technik Základní vybavení</vt:lpstr>
      <vt:lpstr>2. Mikrobiologie a molekulární biologie na FT</vt:lpstr>
      <vt:lpstr>3. Co lze z DNA zjistit?</vt:lpstr>
      <vt:lpstr>Aktivity FT UTB pro střední školy</vt:lpstr>
      <vt:lpstr>4. 2015: CRISPR/Cas9</vt:lpstr>
      <vt:lpstr>4. 2015: CRISPR/Cas9</vt:lpstr>
      <vt:lpstr>4. 2015: CRISPR/Cas9</vt:lpstr>
      <vt:lpstr>5. Světlé zítřky</vt:lpstr>
      <vt:lpstr>Děkuji za pozornost!!!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Ústav; současnost, perspektivy</dc:title>
  <dc:creator>Koutný Marek</dc:creator>
  <cp:lastModifiedBy>Koutný Marek</cp:lastModifiedBy>
  <cp:revision>61</cp:revision>
  <dcterms:created xsi:type="dcterms:W3CDTF">2016-08-29T06:07:44Z</dcterms:created>
  <dcterms:modified xsi:type="dcterms:W3CDTF">2017-11-07T06:44:25Z</dcterms:modified>
</cp:coreProperties>
</file>