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61" r:id="rId3"/>
    <p:sldId id="256" r:id="rId4"/>
    <p:sldId id="262" r:id="rId5"/>
    <p:sldId id="263" r:id="rId6"/>
    <p:sldId id="274" r:id="rId7"/>
    <p:sldId id="275" r:id="rId8"/>
    <p:sldId id="282" r:id="rId9"/>
    <p:sldId id="276" r:id="rId10"/>
    <p:sldId id="277" r:id="rId11"/>
    <p:sldId id="278" r:id="rId12"/>
    <p:sldId id="279" r:id="rId13"/>
    <p:sldId id="265" r:id="rId14"/>
    <p:sldId id="273" r:id="rId15"/>
    <p:sldId id="280" r:id="rId16"/>
    <p:sldId id="267" r:id="rId17"/>
    <p:sldId id="271" r:id="rId18"/>
    <p:sldId id="270" r:id="rId19"/>
    <p:sldId id="269" r:id="rId20"/>
    <p:sldId id="268" r:id="rId21"/>
    <p:sldId id="272" r:id="rId22"/>
    <p:sldId id="266" r:id="rId23"/>
    <p:sldId id="283" r:id="rId24"/>
    <p:sldId id="281" r:id="rId25"/>
    <p:sldId id="257" r:id="rId26"/>
    <p:sldId id="258" r:id="rId27"/>
    <p:sldId id="259" r:id="rId28"/>
    <p:sldId id="260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84" y="-5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11/9/2015</a:t>
            </a:fld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11/9/2015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473075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473075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11/9/2015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11/9/2015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11/9/2015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7986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7986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11/9/2015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11/9/2015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11/9/2015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11/9/2015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11/9/2015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Klepnutím na ikonu přidáte obrázek.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11/9/2015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730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986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1D8BD707-D9CF-40AE-B4C6-C98DA3205C09}" type="datetimeFigureOut">
              <a:rPr lang="en-US" smtClean="0"/>
              <a:pPr/>
              <a:t>11/9/2015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smtClean="0"/>
              <a:t>Pomůže nám příroda při výuce mladé generace?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355974"/>
            <a:ext cx="6400800" cy="3044825"/>
          </a:xfrm>
        </p:spPr>
        <p:txBody>
          <a:bodyPr/>
          <a:lstStyle/>
          <a:p>
            <a:r>
              <a:rPr lang="cs-CZ" dirty="0" smtClean="0"/>
              <a:t>Tomáš a Liběna </a:t>
            </a:r>
            <a:r>
              <a:rPr lang="cs-CZ" dirty="0" err="1" smtClean="0"/>
              <a:t>Dopitovi</a:t>
            </a:r>
            <a:endParaRPr lang="cs-CZ" dirty="0" smtClean="0"/>
          </a:p>
          <a:p>
            <a:r>
              <a:rPr lang="cs-CZ" dirty="0" smtClean="0"/>
              <a:t>ZŠ Vsetín, Rokytnice 436</a:t>
            </a:r>
          </a:p>
          <a:p>
            <a:endParaRPr lang="cs-CZ" dirty="0"/>
          </a:p>
          <a:p>
            <a:r>
              <a:rPr lang="cs-CZ" sz="1800" dirty="0" smtClean="0"/>
              <a:t>Krajská konference EVVO</a:t>
            </a:r>
          </a:p>
          <a:p>
            <a:r>
              <a:rPr lang="cs-CZ" sz="1800" dirty="0" smtClean="0"/>
              <a:t>Zlín, 12.11.2015</a:t>
            </a:r>
            <a:endParaRPr lang="cs-CZ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N457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4000" y="228600"/>
            <a:ext cx="4318000" cy="6477000"/>
          </a:xfrm>
          <a:prstGeom prst="rect">
            <a:avLst/>
          </a:prstGeom>
          <a:ln w="25400">
            <a:solidFill>
              <a:schemeClr val="bg1">
                <a:lumMod val="40000"/>
                <a:lumOff val="60000"/>
              </a:schemeClr>
            </a:solidFill>
          </a:ln>
        </p:spPr>
      </p:pic>
      <p:pic>
        <p:nvPicPr>
          <p:cNvPr id="3" name="Obrázek 2" descr="DSCN7811.JPG"/>
          <p:cNvPicPr>
            <a:picLocks noChangeAspect="1"/>
          </p:cNvPicPr>
          <p:nvPr/>
        </p:nvPicPr>
        <p:blipFill>
          <a:blip r:embed="rId5" cstate="print"/>
          <a:srcRect r="15333"/>
          <a:stretch>
            <a:fillRect/>
          </a:stretch>
        </p:blipFill>
        <p:spPr>
          <a:xfrm>
            <a:off x="4800600" y="228600"/>
            <a:ext cx="4114800" cy="6480000"/>
          </a:xfrm>
          <a:prstGeom prst="rect">
            <a:avLst/>
          </a:prstGeom>
          <a:ln w="25400">
            <a:solidFill>
              <a:schemeClr val="bg1">
                <a:lumMod val="40000"/>
                <a:lumOff val="60000"/>
              </a:schemeClr>
            </a:solidFill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N77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200" y="152400"/>
            <a:ext cx="8737600" cy="6553200"/>
          </a:xfrm>
          <a:prstGeom prst="rect">
            <a:avLst/>
          </a:prstGeom>
          <a:ln w="25400">
            <a:solidFill>
              <a:schemeClr val="bg1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N77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700" y="200025"/>
            <a:ext cx="8610600" cy="6457950"/>
          </a:xfrm>
          <a:prstGeom prst="rect">
            <a:avLst/>
          </a:prstGeom>
          <a:ln w="25400">
            <a:solidFill>
              <a:schemeClr val="bg1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DSCN8953.JPG"/>
          <p:cNvPicPr>
            <a:picLocks noChangeAspect="1"/>
          </p:cNvPicPr>
          <p:nvPr/>
        </p:nvPicPr>
        <p:blipFill>
          <a:blip r:embed="rId4" cstate="print"/>
          <a:srcRect t="18924" r="16640"/>
          <a:stretch>
            <a:fillRect/>
          </a:stretch>
        </p:blipFill>
        <p:spPr>
          <a:xfrm>
            <a:off x="148832" y="202496"/>
            <a:ext cx="8846337" cy="6453008"/>
          </a:xfrm>
          <a:prstGeom prst="rect">
            <a:avLst/>
          </a:prstGeom>
          <a:ln w="25400">
            <a:solidFill>
              <a:schemeClr val="bg1">
                <a:lumMod val="40000"/>
                <a:lumOff val="60000"/>
              </a:schemeClr>
            </a:solidFill>
          </a:ln>
        </p:spPr>
      </p:pic>
      <p:sp>
        <p:nvSpPr>
          <p:cNvPr id="5" name="Obdélník 4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cs-CZ" dirty="0" smtClean="0"/>
              <a:t>,</a:t>
            </a:r>
            <a:endParaRPr lang="cs-CZ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DSCN8811.JPG"/>
          <p:cNvPicPr>
            <a:picLocks noChangeAspect="1"/>
          </p:cNvPicPr>
          <p:nvPr/>
        </p:nvPicPr>
        <p:blipFill>
          <a:blip r:embed="rId2" cstate="print"/>
          <a:srcRect r="15833" b="10000"/>
          <a:stretch>
            <a:fillRect/>
          </a:stretch>
        </p:blipFill>
        <p:spPr>
          <a:xfrm>
            <a:off x="454848" y="127126"/>
            <a:ext cx="8234304" cy="6603748"/>
          </a:xfrm>
          <a:prstGeom prst="rect">
            <a:avLst/>
          </a:prstGeom>
          <a:ln w="25400">
            <a:solidFill>
              <a:schemeClr val="bg1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N8804.JPG"/>
          <p:cNvPicPr>
            <a:picLocks noChangeAspect="1"/>
          </p:cNvPicPr>
          <p:nvPr/>
        </p:nvPicPr>
        <p:blipFill>
          <a:blip r:embed="rId2" cstate="print"/>
          <a:srcRect t="7778" r="7500"/>
          <a:stretch>
            <a:fillRect/>
          </a:stretch>
        </p:blipFill>
        <p:spPr>
          <a:xfrm>
            <a:off x="240994" y="190500"/>
            <a:ext cx="8662012" cy="6477000"/>
          </a:xfrm>
          <a:prstGeom prst="rect">
            <a:avLst/>
          </a:prstGeom>
          <a:ln w="25400">
            <a:solidFill>
              <a:schemeClr val="bg1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DSCN8864.JPG"/>
          <p:cNvPicPr>
            <a:picLocks noChangeAspect="1"/>
          </p:cNvPicPr>
          <p:nvPr/>
        </p:nvPicPr>
        <p:blipFill>
          <a:blip r:embed="rId2" cstate="print"/>
          <a:srcRect l="32500" t="7778" r="12500" b="8889"/>
          <a:stretch>
            <a:fillRect/>
          </a:stretch>
        </p:blipFill>
        <p:spPr>
          <a:xfrm>
            <a:off x="1676400" y="138546"/>
            <a:ext cx="5791200" cy="6580909"/>
          </a:xfrm>
          <a:prstGeom prst="rect">
            <a:avLst/>
          </a:prstGeom>
          <a:ln w="25400">
            <a:solidFill>
              <a:schemeClr val="bg1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N8935.JPG"/>
          <p:cNvPicPr>
            <a:picLocks noChangeAspect="1"/>
          </p:cNvPicPr>
          <p:nvPr/>
        </p:nvPicPr>
        <p:blipFill>
          <a:blip r:embed="rId2" cstate="print"/>
          <a:srcRect l="22500" t="15556" r="30833" b="10000"/>
          <a:stretch>
            <a:fillRect/>
          </a:stretch>
        </p:blipFill>
        <p:spPr>
          <a:xfrm>
            <a:off x="1790700" y="101374"/>
            <a:ext cx="5562600" cy="6655253"/>
          </a:xfrm>
          <a:prstGeom prst="rect">
            <a:avLst/>
          </a:prstGeom>
          <a:ln w="25400">
            <a:solidFill>
              <a:schemeClr val="bg1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DSCN8810.JPG"/>
          <p:cNvPicPr>
            <a:picLocks noChangeAspect="1"/>
          </p:cNvPicPr>
          <p:nvPr/>
        </p:nvPicPr>
        <p:blipFill>
          <a:blip r:embed="rId2" cstate="print"/>
          <a:srcRect l="5026" t="15591" r="14974" b="2187"/>
          <a:stretch>
            <a:fillRect/>
          </a:stretch>
        </p:blipFill>
        <p:spPr>
          <a:xfrm>
            <a:off x="333633" y="161925"/>
            <a:ext cx="8476735" cy="6534151"/>
          </a:xfrm>
          <a:prstGeom prst="rect">
            <a:avLst/>
          </a:prstGeom>
          <a:ln w="25400">
            <a:solidFill>
              <a:schemeClr val="bg1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N8310.JPG"/>
          <p:cNvPicPr>
            <a:picLocks noChangeAspect="1"/>
          </p:cNvPicPr>
          <p:nvPr/>
        </p:nvPicPr>
        <p:blipFill>
          <a:blip r:embed="rId2" cstate="print"/>
          <a:srcRect r="5000" b="6667"/>
          <a:stretch>
            <a:fillRect/>
          </a:stretch>
        </p:blipFill>
        <p:spPr>
          <a:xfrm>
            <a:off x="152400" y="172453"/>
            <a:ext cx="8839200" cy="6513095"/>
          </a:xfrm>
          <a:prstGeom prst="rect">
            <a:avLst/>
          </a:prstGeom>
          <a:ln w="25400">
            <a:solidFill>
              <a:schemeClr val="bg1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children-593313_1920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533400" y="609600"/>
            <a:ext cx="8382000" cy="5588000"/>
          </a:xfrm>
          <a:prstGeom prst="rect">
            <a:avLst/>
          </a:prstGeom>
          <a:ln w="25400">
            <a:solidFill>
              <a:schemeClr val="bg1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N8746.JPG"/>
          <p:cNvPicPr>
            <a:picLocks noChangeAspect="1"/>
          </p:cNvPicPr>
          <p:nvPr/>
        </p:nvPicPr>
        <p:blipFill>
          <a:blip r:embed="rId2" cstate="print"/>
          <a:srcRect t="17778" r="14167" b="10000"/>
          <a:stretch>
            <a:fillRect/>
          </a:stretch>
        </p:blipFill>
        <p:spPr>
          <a:xfrm>
            <a:off x="104335" y="609600"/>
            <a:ext cx="8935330" cy="5638800"/>
          </a:xfrm>
          <a:prstGeom prst="rect">
            <a:avLst/>
          </a:prstGeom>
          <a:ln w="25400">
            <a:solidFill>
              <a:schemeClr val="bg1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DSCN8888.JPG"/>
          <p:cNvPicPr>
            <a:picLocks noChangeAspect="1"/>
          </p:cNvPicPr>
          <p:nvPr/>
        </p:nvPicPr>
        <p:blipFill>
          <a:blip r:embed="rId2" cstate="print">
            <a:lum bright="10000" contrast="20000"/>
          </a:blip>
          <a:stretch>
            <a:fillRect/>
          </a:stretch>
        </p:blipFill>
        <p:spPr>
          <a:xfrm>
            <a:off x="203200" y="152400"/>
            <a:ext cx="8737600" cy="6553200"/>
          </a:xfrm>
          <a:prstGeom prst="rect">
            <a:avLst/>
          </a:prstGeom>
          <a:ln w="25400">
            <a:solidFill>
              <a:schemeClr val="bg1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DSCN88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71451"/>
            <a:ext cx="8686800" cy="6515098"/>
          </a:xfrm>
          <a:prstGeom prst="rect">
            <a:avLst/>
          </a:prstGeom>
          <a:ln w="25400">
            <a:solidFill>
              <a:schemeClr val="bg1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P85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943438"/>
            <a:ext cx="8839200" cy="4971124"/>
          </a:xfrm>
          <a:prstGeom prst="rect">
            <a:avLst/>
          </a:prstGeom>
          <a:ln w="25400">
            <a:solidFill>
              <a:schemeClr val="bg1">
                <a:lumMod val="40000"/>
                <a:lumOff val="60000"/>
              </a:schemeClr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 rot="20090451">
            <a:off x="171634" y="2771613"/>
            <a:ext cx="2520280" cy="864096"/>
          </a:xfrm>
          <a:prstGeom prst="rect">
            <a:avLst/>
          </a:prstGeom>
          <a:ln w="25400" cap="rnd">
            <a:solidFill>
              <a:srgbClr val="006600"/>
            </a:solidFill>
          </a:ln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Jak učit lásce k přírodě?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5724128" y="4581128"/>
            <a:ext cx="3312368" cy="864096"/>
          </a:xfrm>
          <a:prstGeom prst="rect">
            <a:avLst/>
          </a:prstGeom>
          <a:ln w="25400" cap="rnd">
            <a:solidFill>
              <a:srgbClr val="006600"/>
            </a:solidFill>
          </a:ln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200" dirty="0" smtClean="0">
                <a:solidFill>
                  <a:srgbClr val="006600"/>
                </a:solidFill>
                <a:latin typeface="Comic Sans MS" pitchFamily="66" charset="0"/>
                <a:ea typeface="+mj-ea"/>
                <a:cs typeface="+mj-cs"/>
              </a:rPr>
              <a:t>Jak zvýšit manuální zručnost žáků?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 rot="20205961">
            <a:off x="110874" y="551186"/>
            <a:ext cx="2745846" cy="864096"/>
          </a:xfrm>
          <a:prstGeom prst="rect">
            <a:avLst/>
          </a:prstGeom>
          <a:ln w="25400" cap="rnd">
            <a:solidFill>
              <a:srgbClr val="006600"/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Jak pracovat v terénu?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 rot="2245043">
            <a:off x="5289545" y="1003533"/>
            <a:ext cx="3743483" cy="1516163"/>
          </a:xfrm>
          <a:prstGeom prst="rect">
            <a:avLst/>
          </a:prstGeom>
          <a:ln w="25400" cap="rnd">
            <a:solidFill>
              <a:srgbClr val="006600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Jak vést děti k samostatnému uvažování?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 rot="1286939">
            <a:off x="273436" y="4492460"/>
            <a:ext cx="3868035" cy="851082"/>
          </a:xfrm>
          <a:prstGeom prst="rect">
            <a:avLst/>
          </a:prstGeom>
          <a:ln w="25400" cap="rnd">
            <a:solidFill>
              <a:srgbClr val="00660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Jak děti zaujmout?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1" name="Nadpis 1"/>
          <p:cNvSpPr txBox="1">
            <a:spLocks/>
          </p:cNvSpPr>
          <p:nvPr/>
        </p:nvSpPr>
        <p:spPr>
          <a:xfrm>
            <a:off x="1547664" y="3501008"/>
            <a:ext cx="2808312" cy="864096"/>
          </a:xfrm>
          <a:prstGeom prst="rect">
            <a:avLst/>
          </a:prstGeom>
          <a:ln w="25400" cap="rnd">
            <a:solidFill>
              <a:srgbClr val="006600"/>
            </a:solidFill>
          </a:ln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Jak zlepšit vztahy ve třídě?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2" name="Nadpis 1"/>
          <p:cNvSpPr txBox="1">
            <a:spLocks/>
          </p:cNvSpPr>
          <p:nvPr/>
        </p:nvSpPr>
        <p:spPr>
          <a:xfrm>
            <a:off x="611560" y="1484784"/>
            <a:ext cx="5616624" cy="1008112"/>
          </a:xfrm>
          <a:prstGeom prst="rect">
            <a:avLst/>
          </a:prstGeom>
          <a:ln w="25400" cap="rnd">
            <a:solidFill>
              <a:srgbClr val="00660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200" dirty="0" smtClean="0">
                <a:solidFill>
                  <a:srgbClr val="006600"/>
                </a:solidFill>
                <a:latin typeface="Comic Sans MS" pitchFamily="66" charset="0"/>
                <a:ea typeface="+mj-ea"/>
                <a:cs typeface="+mj-cs"/>
              </a:rPr>
              <a:t>Jak pozvat děti do přírody?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 rot="20671784">
            <a:off x="4960063" y="3674300"/>
            <a:ext cx="3553094" cy="692726"/>
          </a:xfrm>
          <a:prstGeom prst="rect">
            <a:avLst/>
          </a:prstGeom>
          <a:ln w="25400" cap="rnd">
            <a:solidFill>
              <a:srgbClr val="006600"/>
            </a:solidFill>
          </a:ln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Jak budovat aktivní třídu?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4" name="Nadpis 1"/>
          <p:cNvSpPr txBox="1">
            <a:spLocks/>
          </p:cNvSpPr>
          <p:nvPr/>
        </p:nvSpPr>
        <p:spPr>
          <a:xfrm>
            <a:off x="3347864" y="2708920"/>
            <a:ext cx="3816424" cy="720080"/>
          </a:xfrm>
          <a:prstGeom prst="rect">
            <a:avLst/>
          </a:prstGeom>
          <a:ln w="25400" cap="rnd">
            <a:solidFill>
              <a:srgbClr val="006600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Jak zapojit rodiče</a:t>
            </a:r>
            <a:r>
              <a:rPr kumimoji="0" lang="cs-CZ" sz="3200" b="0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?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7" name="Nadpis 1"/>
          <p:cNvSpPr txBox="1">
            <a:spLocks/>
          </p:cNvSpPr>
          <p:nvPr/>
        </p:nvSpPr>
        <p:spPr>
          <a:xfrm rot="1401651">
            <a:off x="7028795" y="452328"/>
            <a:ext cx="1856532" cy="789992"/>
          </a:xfrm>
          <a:prstGeom prst="rect">
            <a:avLst/>
          </a:prstGeom>
          <a:ln w="25400" cap="rnd">
            <a:solidFill>
              <a:srgbClr val="006600"/>
            </a:solidFill>
          </a:ln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Jak správně klást otázky?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8" name="Nadpis 1"/>
          <p:cNvSpPr txBox="1">
            <a:spLocks/>
          </p:cNvSpPr>
          <p:nvPr/>
        </p:nvSpPr>
        <p:spPr>
          <a:xfrm rot="1324589">
            <a:off x="3539120" y="4651723"/>
            <a:ext cx="2233289" cy="687034"/>
          </a:xfrm>
          <a:prstGeom prst="rect">
            <a:avLst/>
          </a:prstGeom>
          <a:ln w="25400" cap="rnd">
            <a:solidFill>
              <a:srgbClr val="006600"/>
            </a:solidFill>
          </a:ln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200" dirty="0" smtClean="0">
                <a:solidFill>
                  <a:srgbClr val="006600"/>
                </a:solidFill>
                <a:latin typeface="Comic Sans MS" pitchFamily="66" charset="0"/>
                <a:ea typeface="+mj-ea"/>
                <a:cs typeface="+mj-cs"/>
              </a:rPr>
              <a:t>Jak být dětem vzorem?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9" name="Nadpis 1"/>
          <p:cNvSpPr txBox="1">
            <a:spLocks/>
          </p:cNvSpPr>
          <p:nvPr/>
        </p:nvSpPr>
        <p:spPr>
          <a:xfrm>
            <a:off x="3131840" y="404664"/>
            <a:ext cx="2448272" cy="648072"/>
          </a:xfrm>
          <a:prstGeom prst="rect">
            <a:avLst/>
          </a:prstGeom>
          <a:ln w="25400" cap="rnd">
            <a:solidFill>
              <a:srgbClr val="006600"/>
            </a:solidFill>
          </a:ln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Jak inspirovat?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20" name="Nadpis 1"/>
          <p:cNvSpPr txBox="1">
            <a:spLocks/>
          </p:cNvSpPr>
          <p:nvPr/>
        </p:nvSpPr>
        <p:spPr>
          <a:xfrm>
            <a:off x="5652120" y="6021288"/>
            <a:ext cx="3491880" cy="864096"/>
          </a:xfrm>
          <a:prstGeom prst="rect">
            <a:avLst/>
          </a:prstGeom>
          <a:ln w="25400" cap="rnd">
            <a:noFill/>
          </a:ln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Tomáš a Liběna </a:t>
            </a:r>
            <a:r>
              <a:rPr kumimoji="0" lang="cs-CZ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Dopitovi</a:t>
            </a:r>
            <a:endParaRPr kumimoji="0" lang="cs-CZ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200" dirty="0" smtClean="0">
                <a:latin typeface="Comic Sans MS" pitchFamily="66" charset="0"/>
                <a:ea typeface="+mj-ea"/>
                <a:cs typeface="+mj-cs"/>
              </a:rPr>
              <a:t>ZŠ Vsetín, Rokytnice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21" name="Picture 2" descr="Badatele.cz"/>
          <p:cNvPicPr>
            <a:picLocks noChangeAspect="1" noChangeArrowheads="1"/>
          </p:cNvPicPr>
          <p:nvPr/>
        </p:nvPicPr>
        <p:blipFill>
          <a:blip r:embed="rId2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107503" y="5730119"/>
            <a:ext cx="1961409" cy="962655"/>
          </a:xfrm>
          <a:prstGeom prst="rect">
            <a:avLst/>
          </a:prstGeom>
          <a:noFill/>
        </p:spPr>
      </p:pic>
      <p:pic>
        <p:nvPicPr>
          <p:cNvPr id="22" name="Picture 3" descr="C:\Users\Tomas\Desktop\Tom\Zaloha_15_04_11\ZŠ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5867147"/>
            <a:ext cx="1152128" cy="8022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Jak zaujmout dnešní děti?</a:t>
            </a:r>
          </a:p>
          <a:p>
            <a:r>
              <a:rPr lang="cs-CZ" dirty="0" smtClean="0"/>
              <a:t>Vyřeší technika problémy ve vzdělávání?</a:t>
            </a:r>
          </a:p>
          <a:p>
            <a:r>
              <a:rPr lang="cs-CZ" dirty="0" smtClean="0"/>
              <a:t>Proč využívat aktivizující vyučovací metody?</a:t>
            </a:r>
          </a:p>
          <a:p>
            <a:r>
              <a:rPr lang="cs-CZ" dirty="0" smtClean="0"/>
              <a:t>Kde hledat inspiraci?</a:t>
            </a:r>
          </a:p>
          <a:p>
            <a:r>
              <a:rPr lang="cs-CZ" dirty="0" smtClean="0"/>
              <a:t>Jako učitelé si klademe otázky a hledáme na ně odpovědi. </a:t>
            </a:r>
          </a:p>
          <a:p>
            <a:endParaRPr lang="cs-CZ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nehlídáme o přestávkách</a:t>
            </a:r>
          </a:p>
          <a:p>
            <a:r>
              <a:rPr lang="cs-CZ" dirty="0" smtClean="0"/>
              <a:t>nechtějí ven</a:t>
            </a:r>
          </a:p>
          <a:p>
            <a:r>
              <a:rPr lang="cs-CZ" dirty="0" smtClean="0"/>
              <a:t>fotky s mobily, z moštování (činnosti)</a:t>
            </a:r>
          </a:p>
          <a:p>
            <a:r>
              <a:rPr lang="cs-CZ" dirty="0" smtClean="0"/>
              <a:t>závislosti na mob</a:t>
            </a:r>
          </a:p>
          <a:p>
            <a:r>
              <a:rPr lang="cs-CZ" dirty="0" smtClean="0"/>
              <a:t>školy bez techniky</a:t>
            </a:r>
            <a:endParaRPr lang="cs-CZ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děti budou rozhodovat o světě – úředníci, inženýři, ekonomové, obchodníci</a:t>
            </a:r>
          </a:p>
          <a:p>
            <a:r>
              <a:rPr lang="cs-CZ" dirty="0" smtClean="0"/>
              <a:t>chybí emoce spojené s přírodou, zážitky</a:t>
            </a:r>
          </a:p>
          <a:p>
            <a:r>
              <a:rPr lang="cs-CZ" dirty="0" smtClean="0"/>
              <a:t>všechno se dá koupit – potravinové zdroje, </a:t>
            </a:r>
            <a:endParaRPr lang="cs-CZ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 S TÍM BOJOVAT?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informace nestačí</a:t>
            </a:r>
          </a:p>
          <a:p>
            <a:r>
              <a:rPr lang="cs-CZ" dirty="0" smtClean="0"/>
              <a:t>strašení nezabírá – proč lidé </a:t>
            </a:r>
            <a:r>
              <a:rPr lang="cs-CZ" smtClean="0"/>
              <a:t>nechrání přírodu</a:t>
            </a:r>
            <a:endParaRPr lang="cs-CZ" dirty="0" smtClean="0"/>
          </a:p>
          <a:p>
            <a:r>
              <a:rPr lang="cs-CZ" dirty="0" smtClean="0"/>
              <a:t>pozitivní programy</a:t>
            </a:r>
            <a:endParaRPr lang="cs-CZ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-CHILDREN-MOBILE-PHONES-facebo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533400"/>
            <a:ext cx="8686800" cy="5791200"/>
          </a:xfrm>
          <a:prstGeom prst="rect">
            <a:avLst/>
          </a:prstGeom>
          <a:ln w="25400">
            <a:solidFill>
              <a:schemeClr val="bg1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01_Čudlíček\04_KONFERENCE\2015_12_11_Kraj_konf_EVVO Zlín\screen-shot-2013-08-30-at-4-16-39-p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040" y="533400"/>
            <a:ext cx="8974760" cy="5791200"/>
          </a:xfrm>
          <a:prstGeom prst="rect">
            <a:avLst/>
          </a:prstGeom>
          <a:ln w="25400">
            <a:solidFill>
              <a:schemeClr val="bg1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tudents-mobile-phones-deal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451" y="457795"/>
            <a:ext cx="8917098" cy="5942410"/>
          </a:xfrm>
          <a:prstGeom prst="rect">
            <a:avLst/>
          </a:prstGeom>
          <a:ln w="25400">
            <a:solidFill>
              <a:schemeClr val="bg1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mobi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582438"/>
            <a:ext cx="8077200" cy="56931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Volný tvar 4"/>
          <p:cNvSpPr/>
          <p:nvPr/>
        </p:nvSpPr>
        <p:spPr>
          <a:xfrm flipH="1">
            <a:off x="533400" y="555978"/>
            <a:ext cx="8077200" cy="5715000"/>
          </a:xfrm>
          <a:custGeom>
            <a:avLst/>
            <a:gdLst>
              <a:gd name="connsiteX0" fmla="*/ 0 w 8305800"/>
              <a:gd name="connsiteY0" fmla="*/ 2857500 h 5715000"/>
              <a:gd name="connsiteX1" fmla="*/ 1798835 w 8305800"/>
              <a:gd name="connsiteY1" fmla="*/ 503433 h 5715000"/>
              <a:gd name="connsiteX2" fmla="*/ 4152905 w 8305800"/>
              <a:gd name="connsiteY2" fmla="*/ 5 h 5715000"/>
              <a:gd name="connsiteX3" fmla="*/ 6506976 w 8305800"/>
              <a:gd name="connsiteY3" fmla="*/ 503438 h 5715000"/>
              <a:gd name="connsiteX4" fmla="*/ 8305802 w 8305800"/>
              <a:gd name="connsiteY4" fmla="*/ 2857513 h 5715000"/>
              <a:gd name="connsiteX5" fmla="*/ 6506971 w 8305800"/>
              <a:gd name="connsiteY5" fmla="*/ 5211583 h 5715000"/>
              <a:gd name="connsiteX6" fmla="*/ 4152901 w 8305800"/>
              <a:gd name="connsiteY6" fmla="*/ 5715013 h 5715000"/>
              <a:gd name="connsiteX7" fmla="*/ 1798830 w 8305800"/>
              <a:gd name="connsiteY7" fmla="*/ 5211581 h 5715000"/>
              <a:gd name="connsiteX8" fmla="*/ 2 w 8305800"/>
              <a:gd name="connsiteY8" fmla="*/ 2857508 h 5715000"/>
              <a:gd name="connsiteX9" fmla="*/ 0 w 8305800"/>
              <a:gd name="connsiteY9" fmla="*/ 2857500 h 5715000"/>
              <a:gd name="connsiteX10" fmla="*/ 6680891 w 8305800"/>
              <a:gd name="connsiteY10" fmla="*/ 3878630 h 5715000"/>
              <a:gd name="connsiteX11" fmla="*/ 5294332 w 8305800"/>
              <a:gd name="connsiteY11" fmla="*/ 1198617 h 5715000"/>
              <a:gd name="connsiteX12" fmla="*/ 2690422 w 8305800"/>
              <a:gd name="connsiteY12" fmla="*/ 1285539 h 5715000"/>
              <a:gd name="connsiteX13" fmla="*/ 6680891 w 8305800"/>
              <a:gd name="connsiteY13" fmla="*/ 3878630 h 5715000"/>
              <a:gd name="connsiteX14" fmla="*/ 1624909 w 8305800"/>
              <a:gd name="connsiteY14" fmla="*/ 1836370 h 5715000"/>
              <a:gd name="connsiteX15" fmla="*/ 3011473 w 8305800"/>
              <a:gd name="connsiteY15" fmla="*/ 4516381 h 5715000"/>
              <a:gd name="connsiteX16" fmla="*/ 5615383 w 8305800"/>
              <a:gd name="connsiteY16" fmla="*/ 4429457 h 5715000"/>
              <a:gd name="connsiteX17" fmla="*/ 1624909 w 8305800"/>
              <a:gd name="connsiteY17" fmla="*/ 1836370 h 571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305800" h="5715000">
                <a:moveTo>
                  <a:pt x="0" y="2857500"/>
                </a:moveTo>
                <a:cubicBezTo>
                  <a:pt x="2" y="1916928"/>
                  <a:pt x="672700" y="1036595"/>
                  <a:pt x="1798835" y="503433"/>
                </a:cubicBezTo>
                <a:cubicBezTo>
                  <a:pt x="2491386" y="175549"/>
                  <a:pt x="3312249" y="4"/>
                  <a:pt x="4152905" y="5"/>
                </a:cubicBezTo>
                <a:cubicBezTo>
                  <a:pt x="4993562" y="5"/>
                  <a:pt x="5814425" y="175552"/>
                  <a:pt x="6506976" y="503438"/>
                </a:cubicBezTo>
                <a:cubicBezTo>
                  <a:pt x="7633111" y="1036602"/>
                  <a:pt x="8305805" y="1916939"/>
                  <a:pt x="8305802" y="2857513"/>
                </a:cubicBezTo>
                <a:cubicBezTo>
                  <a:pt x="8305802" y="3798085"/>
                  <a:pt x="7633106" y="4678420"/>
                  <a:pt x="6506971" y="5211583"/>
                </a:cubicBezTo>
                <a:cubicBezTo>
                  <a:pt x="5814420" y="5539468"/>
                  <a:pt x="4993557" y="5715013"/>
                  <a:pt x="4152901" y="5715013"/>
                </a:cubicBezTo>
                <a:cubicBezTo>
                  <a:pt x="3312244" y="5715013"/>
                  <a:pt x="2491381" y="5539466"/>
                  <a:pt x="1798830" y="5211581"/>
                </a:cubicBezTo>
                <a:cubicBezTo>
                  <a:pt x="672695" y="4678417"/>
                  <a:pt x="0" y="3798081"/>
                  <a:pt x="2" y="2857508"/>
                </a:cubicBezTo>
                <a:cubicBezTo>
                  <a:pt x="1" y="2857505"/>
                  <a:pt x="1" y="2857503"/>
                  <a:pt x="0" y="2857500"/>
                </a:cubicBezTo>
                <a:close/>
                <a:moveTo>
                  <a:pt x="6680891" y="3878630"/>
                </a:moveTo>
                <a:cubicBezTo>
                  <a:pt x="7815592" y="2934939"/>
                  <a:pt x="7137719" y="1624710"/>
                  <a:pt x="5294332" y="1198617"/>
                </a:cubicBezTo>
                <a:cubicBezTo>
                  <a:pt x="4446957" y="1002749"/>
                  <a:pt x="3493396" y="1034580"/>
                  <a:pt x="2690422" y="1285539"/>
                </a:cubicBezTo>
                <a:lnTo>
                  <a:pt x="6680891" y="3878630"/>
                </a:lnTo>
                <a:close/>
                <a:moveTo>
                  <a:pt x="1624909" y="1836370"/>
                </a:moveTo>
                <a:cubicBezTo>
                  <a:pt x="490211" y="2780062"/>
                  <a:pt x="1168087" y="4090290"/>
                  <a:pt x="3011473" y="4516381"/>
                </a:cubicBezTo>
                <a:cubicBezTo>
                  <a:pt x="3858848" y="4712249"/>
                  <a:pt x="4812410" y="4680417"/>
                  <a:pt x="5615383" y="4429457"/>
                </a:cubicBezTo>
                <a:lnTo>
                  <a:pt x="1624909" y="1836370"/>
                </a:lnTo>
                <a:close/>
              </a:path>
            </a:pathLst>
          </a:custGeom>
          <a:solidFill>
            <a:srgbClr val="FF0000">
              <a:alpha val="71000"/>
            </a:srgb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Hovězí_2011_013.jpg"/>
          <p:cNvPicPr>
            <a:picLocks noChangeAspect="1"/>
          </p:cNvPicPr>
          <p:nvPr/>
        </p:nvPicPr>
        <p:blipFill>
          <a:blip r:embed="rId2" cstate="print">
            <a:lum bright="10000" contrast="20000"/>
          </a:blip>
          <a:stretch>
            <a:fillRect/>
          </a:stretch>
        </p:blipFill>
        <p:spPr>
          <a:xfrm>
            <a:off x="2057401" y="76201"/>
            <a:ext cx="5029198" cy="6705598"/>
          </a:xfrm>
          <a:prstGeom prst="rect">
            <a:avLst/>
          </a:prstGeom>
          <a:ln w="25400">
            <a:solidFill>
              <a:schemeClr val="bg1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ovězí_2011_007.jpg"/>
          <p:cNvPicPr>
            <a:picLocks noChangeAspect="1"/>
          </p:cNvPicPr>
          <p:nvPr/>
        </p:nvPicPr>
        <p:blipFill>
          <a:blip r:embed="rId2" cstate="print">
            <a:lum bright="10000" contrast="20000"/>
          </a:blip>
          <a:srcRect t="5814" b="5814"/>
          <a:stretch>
            <a:fillRect/>
          </a:stretch>
        </p:blipFill>
        <p:spPr>
          <a:xfrm>
            <a:off x="203201" y="533400"/>
            <a:ext cx="8737598" cy="5791200"/>
          </a:xfrm>
          <a:prstGeom prst="rect">
            <a:avLst/>
          </a:prstGeom>
          <a:ln w="25400">
            <a:solidFill>
              <a:schemeClr val="bg1">
                <a:lumMod val="40000"/>
                <a:lumOff val="60000"/>
              </a:schemeClr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DSCN4580.JPG"/>
          <p:cNvPicPr>
            <a:picLocks noChangeAspect="1"/>
          </p:cNvPicPr>
          <p:nvPr/>
        </p:nvPicPr>
        <p:blipFill>
          <a:blip r:embed="rId2" cstate="print">
            <a:lum bright="10000" contrast="20000"/>
          </a:blip>
          <a:stretch>
            <a:fillRect/>
          </a:stretch>
        </p:blipFill>
        <p:spPr>
          <a:xfrm>
            <a:off x="114300" y="457200"/>
            <a:ext cx="8915400" cy="5943600"/>
          </a:xfrm>
          <a:prstGeom prst="rect">
            <a:avLst/>
          </a:prstGeom>
          <a:ln w="25400">
            <a:solidFill>
              <a:schemeClr val="bg1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23flowgreen">
  <a:themeElements>
    <a:clrScheme name="Motiv sady Office 4">
      <a:dk1>
        <a:srgbClr val="000000"/>
      </a:dk1>
      <a:lt1>
        <a:srgbClr val="3CB371"/>
      </a:lt1>
      <a:dk2>
        <a:srgbClr val="000000"/>
      </a:dk2>
      <a:lt2>
        <a:srgbClr val="999999"/>
      </a:lt2>
      <a:accent1>
        <a:srgbClr val="7B9632"/>
      </a:accent1>
      <a:accent2>
        <a:srgbClr val="C6AE29"/>
      </a:accent2>
      <a:accent3>
        <a:srgbClr val="AFD6BB"/>
      </a:accent3>
      <a:accent4>
        <a:srgbClr val="000000"/>
      </a:accent4>
      <a:accent5>
        <a:srgbClr val="BFC9AD"/>
      </a:accent5>
      <a:accent6>
        <a:srgbClr val="B39D24"/>
      </a:accent6>
      <a:hlink>
        <a:srgbClr val="C64929"/>
      </a:hlink>
      <a:folHlink>
        <a:srgbClr val="5A3CB5"/>
      </a:folHlink>
    </a:clrScheme>
    <a:fontScheme name="Motiv sady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tiv sady Office 1">
        <a:dk1>
          <a:srgbClr val="000000"/>
        </a:dk1>
        <a:lt1>
          <a:srgbClr val="3CB371"/>
        </a:lt1>
        <a:dk2>
          <a:srgbClr val="000000"/>
        </a:dk2>
        <a:lt2>
          <a:srgbClr val="999999"/>
        </a:lt2>
        <a:accent1>
          <a:srgbClr val="A2E1C1"/>
        </a:accent1>
        <a:accent2>
          <a:srgbClr val="5ACB8C"/>
        </a:accent2>
        <a:accent3>
          <a:srgbClr val="AFD6BB"/>
        </a:accent3>
        <a:accent4>
          <a:srgbClr val="000000"/>
        </a:accent4>
        <a:accent5>
          <a:srgbClr val="CEEEDD"/>
        </a:accent5>
        <a:accent6>
          <a:srgbClr val="51B87E"/>
        </a:accent6>
        <a:hlink>
          <a:srgbClr val="36A036"/>
        </a:hlink>
        <a:folHlink>
          <a:srgbClr val="23674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2">
        <a:dk1>
          <a:srgbClr val="000000"/>
        </a:dk1>
        <a:lt1>
          <a:srgbClr val="3CB371"/>
        </a:lt1>
        <a:dk2>
          <a:srgbClr val="000000"/>
        </a:dk2>
        <a:lt2>
          <a:srgbClr val="999999"/>
        </a:lt2>
        <a:accent1>
          <a:srgbClr val="CAD340"/>
        </a:accent1>
        <a:accent2>
          <a:srgbClr val="DECD69"/>
        </a:accent2>
        <a:accent3>
          <a:srgbClr val="AFD6BB"/>
        </a:accent3>
        <a:accent4>
          <a:srgbClr val="000000"/>
        </a:accent4>
        <a:accent5>
          <a:srgbClr val="E1E6AF"/>
        </a:accent5>
        <a:accent6>
          <a:srgbClr val="C9BA5E"/>
        </a:accent6>
        <a:hlink>
          <a:srgbClr val="6B832B"/>
        </a:hlink>
        <a:folHlink>
          <a:srgbClr val="364F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3">
        <a:dk1>
          <a:srgbClr val="000000"/>
        </a:dk1>
        <a:lt1>
          <a:srgbClr val="3CB371"/>
        </a:lt1>
        <a:dk2>
          <a:srgbClr val="000000"/>
        </a:dk2>
        <a:lt2>
          <a:srgbClr val="999999"/>
        </a:lt2>
        <a:accent1>
          <a:srgbClr val="BCCC30"/>
        </a:accent1>
        <a:accent2>
          <a:srgbClr val="4792C1"/>
        </a:accent2>
        <a:accent3>
          <a:srgbClr val="AFD6BB"/>
        </a:accent3>
        <a:accent4>
          <a:srgbClr val="000000"/>
        </a:accent4>
        <a:accent5>
          <a:srgbClr val="DAE2AD"/>
        </a:accent5>
        <a:accent6>
          <a:srgbClr val="3F84AF"/>
        </a:accent6>
        <a:hlink>
          <a:srgbClr val="B33C70"/>
        </a:hlink>
        <a:folHlink>
          <a:srgbClr val="C1722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4">
        <a:dk1>
          <a:srgbClr val="000000"/>
        </a:dk1>
        <a:lt1>
          <a:srgbClr val="3CB371"/>
        </a:lt1>
        <a:dk2>
          <a:srgbClr val="000000"/>
        </a:dk2>
        <a:lt2>
          <a:srgbClr val="999999"/>
        </a:lt2>
        <a:accent1>
          <a:srgbClr val="7B9632"/>
        </a:accent1>
        <a:accent2>
          <a:srgbClr val="C6AE29"/>
        </a:accent2>
        <a:accent3>
          <a:srgbClr val="AFD6BB"/>
        </a:accent3>
        <a:accent4>
          <a:srgbClr val="000000"/>
        </a:accent4>
        <a:accent5>
          <a:srgbClr val="BFC9AD"/>
        </a:accent5>
        <a:accent6>
          <a:srgbClr val="B39D24"/>
        </a:accent6>
        <a:hlink>
          <a:srgbClr val="C64929"/>
        </a:hlink>
        <a:folHlink>
          <a:srgbClr val="5A3CB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Motiv sady Office 4">
    <a:dk1>
      <a:srgbClr val="000000"/>
    </a:dk1>
    <a:lt1>
      <a:srgbClr val="3CB371"/>
    </a:lt1>
    <a:dk2>
      <a:srgbClr val="000000"/>
    </a:dk2>
    <a:lt2>
      <a:srgbClr val="999999"/>
    </a:lt2>
    <a:accent1>
      <a:srgbClr val="7B9632"/>
    </a:accent1>
    <a:accent2>
      <a:srgbClr val="C6AE29"/>
    </a:accent2>
    <a:accent3>
      <a:srgbClr val="AFD6BB"/>
    </a:accent3>
    <a:accent4>
      <a:srgbClr val="000000"/>
    </a:accent4>
    <a:accent5>
      <a:srgbClr val="BFC9AD"/>
    </a:accent5>
    <a:accent6>
      <a:srgbClr val="B39D24"/>
    </a:accent6>
    <a:hlink>
      <a:srgbClr val="C64929"/>
    </a:hlink>
    <a:folHlink>
      <a:srgbClr val="5A3CB5"/>
    </a:folHlink>
  </a:clrScheme>
</a:themeOverride>
</file>

<file path=ppt/theme/themeOverride2.xml><?xml version="1.0" encoding="utf-8"?>
<a:themeOverride xmlns:a="http://schemas.openxmlformats.org/drawingml/2006/main">
  <a:clrScheme name="Motiv sady Office 4">
    <a:dk1>
      <a:srgbClr val="000000"/>
    </a:dk1>
    <a:lt1>
      <a:srgbClr val="3CB371"/>
    </a:lt1>
    <a:dk2>
      <a:srgbClr val="000000"/>
    </a:dk2>
    <a:lt2>
      <a:srgbClr val="999999"/>
    </a:lt2>
    <a:accent1>
      <a:srgbClr val="7B9632"/>
    </a:accent1>
    <a:accent2>
      <a:srgbClr val="C6AE29"/>
    </a:accent2>
    <a:accent3>
      <a:srgbClr val="AFD6BB"/>
    </a:accent3>
    <a:accent4>
      <a:srgbClr val="000000"/>
    </a:accent4>
    <a:accent5>
      <a:srgbClr val="BFC9AD"/>
    </a:accent5>
    <a:accent6>
      <a:srgbClr val="B39D24"/>
    </a:accent6>
    <a:hlink>
      <a:srgbClr val="C64929"/>
    </a:hlink>
    <a:folHlink>
      <a:srgbClr val="5A3CB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551</TotalTime>
  <Words>190</Words>
  <Application>Microsoft Office PowerPoint</Application>
  <PresentationFormat>Předvádění na obrazovce (4:3)</PresentationFormat>
  <Paragraphs>38</Paragraphs>
  <Slides>28</Slides>
  <Notes>0</Notes>
  <HiddenSlides>4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29" baseType="lpstr">
      <vt:lpstr>023flowgreen</vt:lpstr>
      <vt:lpstr>Pomůže nám příroda při výuce mladé generace?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JAK S TÍM BOJOVAT?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Tomas</dc:creator>
  <cp:lastModifiedBy>Tomas</cp:lastModifiedBy>
  <cp:revision>56</cp:revision>
  <dcterms:created xsi:type="dcterms:W3CDTF">2006-08-16T00:00:00Z</dcterms:created>
  <dcterms:modified xsi:type="dcterms:W3CDTF">2015-11-09T20:39:56Z</dcterms:modified>
</cp:coreProperties>
</file>