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85" r:id="rId10"/>
    <p:sldId id="272" r:id="rId11"/>
    <p:sldId id="263" r:id="rId12"/>
    <p:sldId id="264" r:id="rId13"/>
    <p:sldId id="283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554" autoAdjust="0"/>
    <p:restoredTop sz="86918" autoAdjust="0"/>
  </p:normalViewPr>
  <p:slideViewPr>
    <p:cSldViewPr>
      <p:cViewPr varScale="1">
        <p:scale>
          <a:sx n="75" d="100"/>
          <a:sy n="75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FED2-B0E5-4FAB-8B3D-E8475CCF9495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8A90-A72B-4BB3-827C-8917FE0AB8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551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10612-CA6A-4095-A67B-E14573FBCAC3}" type="datetimeFigureOut">
              <a:rPr lang="cs-CZ" smtClean="0"/>
              <a:pPr/>
              <a:t>26. 4. 2019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65A9A-C46F-4CCD-A43E-1B30B04A89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9872" y="404665"/>
            <a:ext cx="5904656" cy="3024336"/>
          </a:xfrm>
        </p:spPr>
        <p:txBody>
          <a:bodyPr>
            <a:noAutofit/>
          </a:bodyPr>
          <a:lstStyle/>
          <a:p>
            <a:r>
              <a:rPr lang="cs-CZ" sz="5400" dirty="0"/>
              <a:t>BADATELSKY ORIENTOVANÉ </a:t>
            </a:r>
            <a:r>
              <a:rPr lang="cs-CZ" sz="5400" dirty="0" smtClean="0"/>
              <a:t>VYUČOVÁNÍ</a:t>
            </a:r>
            <a:endParaRPr lang="cs-CZ" sz="5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8748464" cy="1872208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pPr algn="r"/>
            <a:r>
              <a:rPr lang="cs-CZ" b="1" dirty="0" smtClean="0">
                <a:solidFill>
                  <a:schemeClr val="tx1"/>
                </a:solidFill>
              </a:rPr>
              <a:t>Ing. Martin Kříž</a:t>
            </a:r>
          </a:p>
          <a:p>
            <a:pPr algn="r"/>
            <a:r>
              <a:rPr lang="cs-CZ" b="1" dirty="0" smtClean="0"/>
              <a:t>www.chaloupky.cz</a:t>
            </a:r>
          </a:p>
          <a:p>
            <a:pPr algn="r"/>
            <a:r>
              <a:rPr lang="cs-CZ" b="1" dirty="0" smtClean="0"/>
              <a:t>www.ucimesevenku.cz</a:t>
            </a:r>
          </a:p>
          <a:p>
            <a:pPr algn="r"/>
            <a:r>
              <a:rPr lang="cs-CZ" b="1" dirty="0" smtClean="0"/>
              <a:t> www.badatele.cz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>
          <a:xfrm>
            <a:off x="323528" y="565148"/>
            <a:ext cx="3726160" cy="282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1196752"/>
            <a:ext cx="3204356" cy="48245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0088" y="408856"/>
            <a:ext cx="4280068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Tvorba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hypotézy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5040560" cy="6840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					        </a:t>
            </a:r>
            <a:r>
              <a:rPr lang="cs-CZ" sz="2400" dirty="0" smtClean="0">
                <a:solidFill>
                  <a:srgbClr val="FF0000"/>
                </a:solidFill>
              </a:rPr>
              <a:t>Hypotéza </a:t>
            </a:r>
            <a:r>
              <a:rPr lang="cs-CZ" sz="2400" dirty="0">
                <a:solidFill>
                  <a:srgbClr val="FF0000"/>
                </a:solidFill>
              </a:rPr>
              <a:t>musí být </a:t>
            </a:r>
            <a:r>
              <a:rPr lang="cs-CZ" sz="2400" b="1" dirty="0">
                <a:solidFill>
                  <a:srgbClr val="FF0000"/>
                </a:solidFill>
              </a:rPr>
              <a:t>VYVRATITELNÁ</a:t>
            </a:r>
          </a:p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Nepreferujme hypotézy, které budou nutně potvrzeny </a:t>
            </a:r>
          </a:p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Hypotéza nemůže „platit napůl“ </a:t>
            </a:r>
            <a:r>
              <a:rPr lang="cs-CZ" sz="2400" dirty="0" smtClean="0">
                <a:solidFill>
                  <a:srgbClr val="FF0000"/>
                </a:solidFill>
              </a:rPr>
              <a:t> - musí </a:t>
            </a:r>
            <a:r>
              <a:rPr lang="cs-CZ" sz="2400" dirty="0">
                <a:solidFill>
                  <a:srgbClr val="FF0000"/>
                </a:solidFill>
              </a:rPr>
              <a:t>být </a:t>
            </a:r>
            <a:r>
              <a:rPr lang="cs-CZ" sz="2400" b="1" dirty="0">
                <a:solidFill>
                  <a:srgbClr val="FF0000"/>
                </a:solidFill>
              </a:rPr>
              <a:t>JEDNOZNAČNÁ</a:t>
            </a:r>
          </a:p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Nepoužíváme slov jako moc, málo, většina… ale určujeme výsledek v číslech, procentech, jasných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termínech</a:t>
            </a:r>
          </a:p>
          <a:p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Ideální hypotéza vychází </a:t>
            </a:r>
            <a:r>
              <a:rPr lang="cs-CZ" sz="2400" b="1" dirty="0" smtClean="0">
                <a:solidFill>
                  <a:srgbClr val="FF0000"/>
                </a:solidFill>
              </a:rPr>
              <a:t>ze dvou a více veličin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, které srovnává (hledá závislost např. stáří na šířce, rychlosti na velikosti, teplotě na barvě, růstu na světle…)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Vlastní bádání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38437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Pozorování/pokus/simulace/práce s literaturou/dotazníkové šetření…</a:t>
            </a:r>
          </a:p>
          <a:p>
            <a:r>
              <a:rPr lang="cs-CZ" sz="2800" dirty="0">
                <a:solidFill>
                  <a:srgbClr val="002060"/>
                </a:solidFill>
              </a:rPr>
              <a:t>Žáci samostatně vymýšlí, jak budou při pokusu postupovat (role v týmu/pomůcky/metodika..)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Žáci pracují s pomůckami, vymýšlí postupy (metody odlovu, sběru dat, </a:t>
            </a:r>
            <a:r>
              <a:rPr lang="cs-CZ" sz="2800" dirty="0" err="1" smtClean="0">
                <a:solidFill>
                  <a:srgbClr val="002060"/>
                </a:solidFill>
              </a:rPr>
              <a:t>kvantifikce</a:t>
            </a:r>
            <a:r>
              <a:rPr lang="cs-CZ" sz="2800" dirty="0" smtClean="0">
                <a:solidFill>
                  <a:srgbClr val="002060"/>
                </a:solidFill>
              </a:rPr>
              <a:t> dat, výpočet průměru, poměrů, procent)</a:t>
            </a:r>
            <a:endParaRPr lang="cs-CZ" sz="28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21506" name="Picture 2" descr="Na obrázku může být: jeden člověk nebo víc lidí a sedící lid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30" y="404664"/>
            <a:ext cx="412378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Prezentace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 výsledků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7240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Návrat k hypotéze – byla ověřena či vyvrácena</a:t>
            </a:r>
          </a:p>
          <a:p>
            <a:r>
              <a:rPr lang="cs-CZ" dirty="0">
                <a:solidFill>
                  <a:srgbClr val="C00000"/>
                </a:solidFill>
              </a:rPr>
              <a:t>Popis vlastního výzkumu</a:t>
            </a:r>
          </a:p>
          <a:p>
            <a:r>
              <a:rPr lang="cs-CZ" dirty="0">
                <a:solidFill>
                  <a:srgbClr val="C00000"/>
                </a:solidFill>
              </a:rPr>
              <a:t>Problémy, které během výzkumu nastaly</a:t>
            </a:r>
          </a:p>
          <a:p>
            <a:r>
              <a:rPr lang="cs-CZ" dirty="0">
                <a:solidFill>
                  <a:srgbClr val="C00000"/>
                </a:solidFill>
              </a:rPr>
              <a:t>Interpretace výsledků a dat</a:t>
            </a:r>
          </a:p>
          <a:p>
            <a:r>
              <a:rPr lang="cs-CZ" dirty="0">
                <a:solidFill>
                  <a:srgbClr val="C00000"/>
                </a:solidFill>
              </a:rPr>
              <a:t>Nějaké nové otázky, které vyvstaly po </a:t>
            </a:r>
            <a:r>
              <a:rPr lang="cs-CZ" dirty="0" smtClean="0">
                <a:solidFill>
                  <a:srgbClr val="C00000"/>
                </a:solidFill>
              </a:rPr>
              <a:t>výzkumu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Odpovědi na otázky PROČ tomu tak je </a:t>
            </a: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	(práce s literaturou, webem…)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Jasná formulace závěru</a:t>
            </a:r>
          </a:p>
        </p:txBody>
      </p:sp>
      <p:pic>
        <p:nvPicPr>
          <p:cNvPr id="6" name="Picture 2" descr="Na obrázku může být: 1 osoba, čepice a venku"/>
          <p:cNvPicPr>
            <a:picLocks noChangeAspect="1" noChangeArrowheads="1"/>
          </p:cNvPicPr>
          <p:nvPr/>
        </p:nvPicPr>
        <p:blipFill>
          <a:blip r:embed="rId2" cstate="print"/>
          <a:srcRect t="5583" b="10669"/>
          <a:stretch>
            <a:fillRect/>
          </a:stretch>
        </p:blipFill>
        <p:spPr bwMode="auto">
          <a:xfrm>
            <a:off x="583874" y="274638"/>
            <a:ext cx="427615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Prezentace výsledků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Graficky zajímavá forma interpretace dat: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Sloupcový či koláčový GRAF, TABULKA, 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DIAGRAM (souvislosti</a:t>
            </a:r>
            <a:r>
              <a:rPr lang="cs-CZ" smtClean="0">
                <a:solidFill>
                  <a:srgbClr val="C00000"/>
                </a:solidFill>
              </a:rPr>
              <a:t>, množiny)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OBRÁZEK toho, co jsme našli, SKICA…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SBÍRKA přírodnin, výstava, ochutnávka…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MAPA s údaji, TRASA, zákres SITUACE, 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POSTUP práce – odrážky, obrázky, fotky…  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FOTODOKUMENTACE, AUDIO, VIDEO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Dosavadní výzkumy - HMYZ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vrátí se mravenec zpět do mraveniště, když ho odnesu 10/20/30 metrů?</a:t>
            </a:r>
          </a:p>
          <a:p>
            <a:r>
              <a:rPr lang="cs-CZ" dirty="0"/>
              <a:t>Potravní preference </a:t>
            </a:r>
            <a:r>
              <a:rPr lang="cs-CZ" dirty="0" smtClean="0"/>
              <a:t>mravenců</a:t>
            </a:r>
          </a:p>
          <a:p>
            <a:r>
              <a:rPr lang="cs-CZ" u="sng" dirty="0" smtClean="0"/>
              <a:t>Který hmyz je v noci nejaktivnější</a:t>
            </a:r>
            <a:endParaRPr lang="cs-CZ" u="sng" dirty="0"/>
          </a:p>
          <a:p>
            <a:r>
              <a:rPr lang="cs-CZ" dirty="0"/>
              <a:t>kdo vyhraje boj mravenec x pavouk?</a:t>
            </a:r>
          </a:p>
          <a:p>
            <a:r>
              <a:rPr lang="cs-CZ" dirty="0"/>
              <a:t>kolik váží mravenec a kolik unese?</a:t>
            </a:r>
          </a:p>
          <a:p>
            <a:r>
              <a:rPr lang="cs-CZ" dirty="0"/>
              <a:t>kam doskočí kobylka (saranče), a jak vysoko?</a:t>
            </a:r>
          </a:p>
          <a:p>
            <a:r>
              <a:rPr lang="cs-CZ" u="sng" dirty="0" smtClean="0"/>
              <a:t>Záleží biodiverzita na hloubce rybníku?</a:t>
            </a:r>
            <a:endParaRPr lang="cs-CZ" u="sng" dirty="0"/>
          </a:p>
          <a:p>
            <a:r>
              <a:rPr lang="cs-CZ" dirty="0"/>
              <a:t>č</a:t>
            </a:r>
            <a:r>
              <a:rPr lang="cs-CZ" dirty="0" smtClean="0"/>
              <a:t>ím </a:t>
            </a:r>
            <a:r>
              <a:rPr lang="cs-CZ" dirty="0"/>
              <a:t>se liší hmyz v potoce od hmyzu v rybníce?</a:t>
            </a:r>
          </a:p>
          <a:p>
            <a:r>
              <a:rPr lang="cs-CZ" dirty="0"/>
              <a:t>jedinci kterého řádu se a louce vyskytují nejčastěji?</a:t>
            </a:r>
          </a:p>
          <a:p>
            <a:r>
              <a:rPr lang="cs-CZ" dirty="0"/>
              <a:t>ve kterém prostředí bude hmyz barevně nejpestřejší?</a:t>
            </a:r>
          </a:p>
          <a:p>
            <a:r>
              <a:rPr lang="cs-CZ" dirty="0"/>
              <a:t>který hmyz bude nejrychlejší?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Dosavadní výzkumy - FARMA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etologické sledování prasete </a:t>
            </a:r>
            <a:r>
              <a:rPr lang="cs-CZ" sz="2400" dirty="0"/>
              <a:t>(jak dlouho spí, jí...?)</a:t>
            </a:r>
            <a:endParaRPr lang="cs-CZ" dirty="0"/>
          </a:p>
          <a:p>
            <a:r>
              <a:rPr lang="cs-CZ" dirty="0"/>
              <a:t>jak se pohybují ovce po pastvině? co během dne dělají? která místa vyhledávají?</a:t>
            </a:r>
          </a:p>
          <a:p>
            <a:r>
              <a:rPr lang="cs-CZ" dirty="0"/>
              <a:t>jaké jsou potravní preference prasete (mrkev, jablko, žaludy, kaštany, zrní)</a:t>
            </a:r>
          </a:p>
          <a:p>
            <a:r>
              <a:rPr lang="cs-CZ" dirty="0"/>
              <a:t>které zvíře je nejvíce a které nejméně plaché</a:t>
            </a:r>
          </a:p>
          <a:p>
            <a:r>
              <a:rPr lang="cs-CZ" dirty="0"/>
              <a:t>které ze zvířat ve stádě je dominantní</a:t>
            </a:r>
            <a:r>
              <a:rPr lang="cs-CZ" dirty="0" smtClean="0"/>
              <a:t>?</a:t>
            </a:r>
          </a:p>
          <a:p>
            <a:r>
              <a:rPr lang="cs-CZ" u="sng" dirty="0" smtClean="0"/>
              <a:t>Záleží chování ovcí na teplotě vzduchu a vlhkosti?</a:t>
            </a:r>
            <a:endParaRPr lang="cs-CZ" u="sng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Dosavadní výzkumy - OBRATLOVCI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které zvíře nechává v lese nejvíce pobytových znamení?</a:t>
            </a:r>
          </a:p>
          <a:p>
            <a:r>
              <a:rPr lang="cs-CZ" dirty="0"/>
              <a:t>kolik obratlovců je v zimě v lese aktivních?</a:t>
            </a:r>
          </a:p>
          <a:p>
            <a:r>
              <a:rPr lang="cs-CZ" dirty="0"/>
              <a:t>pohybuje se srnčí zvěř spíše na louce nebo v lese?</a:t>
            </a:r>
          </a:p>
          <a:p>
            <a:r>
              <a:rPr lang="cs-CZ" u="sng" dirty="0" smtClean="0"/>
              <a:t>Kteří </a:t>
            </a:r>
            <a:r>
              <a:rPr lang="cs-CZ" u="sng" dirty="0"/>
              <a:t>ptáci jsou aktivní v kterou denní či noční dobu…</a:t>
            </a:r>
          </a:p>
          <a:p>
            <a:r>
              <a:rPr lang="cs-CZ" u="sng" dirty="0" smtClean="0"/>
              <a:t>Jak závisí tvar koridoru pod silnicí a jeho umístění v krajině na jeho využívání obratlovci:</a:t>
            </a:r>
            <a:endParaRPr lang="cs-CZ" u="sng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Dosavadní výzkumy – ZAHRADA, LOUKA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J</a:t>
            </a:r>
            <a:r>
              <a:rPr lang="cs-CZ" u="sng" dirty="0" smtClean="0"/>
              <a:t>sou </a:t>
            </a:r>
            <a:r>
              <a:rPr lang="cs-CZ" u="sng" dirty="0"/>
              <a:t>jablka na jižní straně stromu (a výš) dříve zralá?</a:t>
            </a:r>
          </a:p>
          <a:p>
            <a:r>
              <a:rPr lang="cs-CZ" dirty="0"/>
              <a:t>liší se zralost a chuť plodů jednotlivých odrůd jabloní?</a:t>
            </a:r>
          </a:p>
          <a:p>
            <a:r>
              <a:rPr lang="cs-CZ" dirty="0"/>
              <a:t>kolik vody je v jablku a kolik má sušiny?</a:t>
            </a:r>
          </a:p>
          <a:p>
            <a:r>
              <a:rPr lang="cs-CZ" dirty="0"/>
              <a:t>co zpomaluje a nebo naopak urychluje rezavění jablka po rozkrojení?</a:t>
            </a:r>
          </a:p>
          <a:p>
            <a:r>
              <a:rPr lang="cs-CZ" u="sng" dirty="0"/>
              <a:t>co ovlivňuje otevírání/zavírání květu rostlin? světlo, vlhko, teplota, čas?</a:t>
            </a:r>
          </a:p>
          <a:p>
            <a:r>
              <a:rPr lang="cs-CZ" dirty="0"/>
              <a:t>Kterých barev květů na louce/ v zahradě převládá?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Dosavadní výzkumy – LES, STROMY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kolik deště (vody) zadrží strom?</a:t>
            </a:r>
          </a:p>
          <a:p>
            <a:r>
              <a:rPr lang="cs-CZ" dirty="0"/>
              <a:t>kolik měří nejvyšší strom v lese, kolik je v něm dřeva, jaký má obvod kmene?</a:t>
            </a:r>
          </a:p>
          <a:p>
            <a:r>
              <a:rPr lang="cs-CZ" dirty="0"/>
              <a:t>jaké je druhové (věkové) složení našeho lesa?</a:t>
            </a:r>
          </a:p>
          <a:p>
            <a:r>
              <a:rPr lang="cs-CZ" dirty="0"/>
              <a:t>jak je znečištěné místní ovzduší (podle výskytu lišejníků)?</a:t>
            </a:r>
          </a:p>
          <a:p>
            <a:r>
              <a:rPr lang="cs-CZ" dirty="0"/>
              <a:t>kolik vody zadrží mech (a kolik který druh)?</a:t>
            </a:r>
          </a:p>
          <a:p>
            <a:r>
              <a:rPr lang="cs-CZ" u="sng" dirty="0"/>
              <a:t>mají mravenci vliv na složení bylinného </a:t>
            </a:r>
            <a:r>
              <a:rPr lang="cs-CZ" u="sng" dirty="0" smtClean="0"/>
              <a:t>patra? </a:t>
            </a:r>
            <a:r>
              <a:rPr lang="cs-CZ" u="sng" dirty="0"/>
              <a:t>(</a:t>
            </a:r>
            <a:r>
              <a:rPr lang="cs-CZ" u="sng" dirty="0" err="1" smtClean="0"/>
              <a:t>mirmekochorní</a:t>
            </a:r>
            <a:r>
              <a:rPr lang="cs-CZ" u="sng" dirty="0" smtClean="0"/>
              <a:t> </a:t>
            </a:r>
            <a:r>
              <a:rPr lang="cs-CZ" u="sng" dirty="0"/>
              <a:t>druhy</a:t>
            </a:r>
            <a:r>
              <a:rPr lang="cs-CZ" u="sng" dirty="0" smtClean="0"/>
              <a:t>)</a:t>
            </a:r>
          </a:p>
          <a:p>
            <a:r>
              <a:rPr lang="cs-CZ" dirty="0" smtClean="0"/>
              <a:t>největší, nejmenší a průměrná šiška</a:t>
            </a:r>
          </a:p>
          <a:p>
            <a:r>
              <a:rPr lang="cs-CZ" dirty="0" smtClean="0"/>
              <a:t>množství stromů poškozených větrem</a:t>
            </a:r>
          </a:p>
          <a:p>
            <a:r>
              <a:rPr lang="cs-CZ" dirty="0" smtClean="0"/>
              <a:t>počet druhů mechů na čtverečním metru/ v lese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Dosavadní výzkumy – POČASÍ, GEO…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jak se mění teplota během dne na jednotlivých stanovištích (voda, půda, les)?</a:t>
            </a:r>
          </a:p>
          <a:p>
            <a:r>
              <a:rPr lang="cs-CZ" dirty="0"/>
              <a:t>jaká je vodní kapacita sněhu?</a:t>
            </a:r>
          </a:p>
          <a:p>
            <a:r>
              <a:rPr lang="cs-CZ" dirty="0"/>
              <a:t>vejde se víc vody do písku, jílu nebo štěrku?</a:t>
            </a:r>
          </a:p>
          <a:p>
            <a:r>
              <a:rPr lang="cs-CZ" dirty="0"/>
              <a:t>jaká je průměrná hloubka půdy v okolí Chaloupek?</a:t>
            </a:r>
          </a:p>
          <a:p>
            <a:r>
              <a:rPr lang="cs-CZ" dirty="0"/>
              <a:t>jaké horniny se v okolí vyskytují?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BADATELSTVÍ </a:t>
            </a:r>
            <a:br>
              <a:rPr lang="cs-CZ" b="1" dirty="0" smtClean="0"/>
            </a:br>
            <a:r>
              <a:rPr lang="cs-CZ" b="1" dirty="0" smtClean="0"/>
              <a:t>(badatelsky orientované vyučování)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cs-CZ" dirty="0"/>
              <a:t>Je jedním z účinných přístupů problémového vyučování (resp. jde o příbuznou metodu)</a:t>
            </a:r>
          </a:p>
          <a:p>
            <a:pPr algn="just">
              <a:buFontTx/>
              <a:buChar char="-"/>
            </a:pPr>
            <a:r>
              <a:rPr lang="cs-CZ" dirty="0"/>
              <a:t>Žák si osvojuje postupy a procesy, které využívá věda</a:t>
            </a:r>
          </a:p>
          <a:p>
            <a:pPr algn="just">
              <a:buFontTx/>
              <a:buChar char="-"/>
            </a:pPr>
            <a:r>
              <a:rPr lang="cs-CZ" dirty="0"/>
              <a:t>Využívá přirozené zvídavosti dětí</a:t>
            </a:r>
          </a:p>
          <a:p>
            <a:pPr algn="just">
              <a:buFontTx/>
              <a:buChar char="-"/>
            </a:pPr>
            <a:r>
              <a:rPr lang="cs-CZ" dirty="0"/>
              <a:t>Podporuje kooperaci, kompetence k učení, samostatnost, schopnost řešit problém</a:t>
            </a:r>
          </a:p>
          <a:p>
            <a:pPr algn="just">
              <a:buFontTx/>
              <a:buChar char="-"/>
            </a:pPr>
            <a:r>
              <a:rPr lang="cs-CZ" dirty="0"/>
              <a:t>Využívá metod pozorování, pokusu, simulace…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Dosavadní výzkumy –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jaké procento spolužáků se bojí pavouků?</a:t>
            </a:r>
          </a:p>
          <a:p>
            <a:r>
              <a:rPr lang="cs-CZ" dirty="0"/>
              <a:t>podle čeho dostala </a:t>
            </a:r>
            <a:r>
              <a:rPr lang="cs-CZ" dirty="0" err="1"/>
              <a:t>Zaježová</a:t>
            </a:r>
            <a:r>
              <a:rPr lang="cs-CZ" dirty="0"/>
              <a:t> název?</a:t>
            </a:r>
          </a:p>
          <a:p>
            <a:r>
              <a:rPr lang="cs-CZ" u="sng" dirty="0"/>
              <a:t>jsou pomístní názvy (toponyma) odvozeny od využívání krajiny, jak vznikla?  </a:t>
            </a:r>
          </a:p>
          <a:p>
            <a:r>
              <a:rPr lang="cs-CZ" dirty="0"/>
              <a:t>vědí místní lidé, co je to biokoridor?</a:t>
            </a:r>
          </a:p>
          <a:p>
            <a:r>
              <a:rPr lang="cs-CZ" dirty="0"/>
              <a:t>kolik km nachodil průměrný účastník akce během pobytu? Jak dlouho spal?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IMG_14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204864"/>
            <a:ext cx="4788024" cy="3591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pPr algn="l"/>
            <a:r>
              <a:rPr lang="cs-CZ" b="1" dirty="0" err="1"/>
              <a:t>Fotogalerie</a:t>
            </a:r>
            <a:endParaRPr lang="cs-CZ" b="1" dirty="0"/>
          </a:p>
        </p:txBody>
      </p:sp>
      <p:pic>
        <p:nvPicPr>
          <p:cNvPr id="6" name="Obrázek 5" descr="IMG_14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158970" y="1169622"/>
            <a:ext cx="6119664" cy="4589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pPr algn="l"/>
            <a:r>
              <a:rPr lang="cs-CZ" b="1" dirty="0" err="1"/>
              <a:t>Fotogalerie</a:t>
            </a:r>
            <a:endParaRPr lang="cs-CZ" b="1" dirty="0"/>
          </a:p>
        </p:txBody>
      </p:sp>
      <p:pic>
        <p:nvPicPr>
          <p:cNvPr id="5" name="Obrázek 4" descr="DSC_003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1340767"/>
            <a:ext cx="8568952" cy="4896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pPr algn="l"/>
            <a:r>
              <a:rPr lang="cs-CZ" b="1" dirty="0" err="1"/>
              <a:t>Fotogalerie</a:t>
            </a:r>
            <a:endParaRPr lang="cs-CZ" b="1" dirty="0"/>
          </a:p>
        </p:txBody>
      </p:sp>
      <p:pic>
        <p:nvPicPr>
          <p:cNvPr id="3" name="Obrázek 2" descr="výběr 1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8496" y="1196752"/>
            <a:ext cx="8827008" cy="519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pPr algn="l"/>
            <a:r>
              <a:rPr lang="cs-CZ" b="1" dirty="0" err="1"/>
              <a:t>Fotogalerie</a:t>
            </a:r>
            <a:endParaRPr lang="cs-CZ" b="1" dirty="0"/>
          </a:p>
        </p:txBody>
      </p:sp>
      <p:pic>
        <p:nvPicPr>
          <p:cNvPr id="3" name="Obrázek 2" descr="DSC_04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8024" y="620688"/>
            <a:ext cx="3596947" cy="5373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DSC_048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7544" y="1385552"/>
            <a:ext cx="4104456" cy="4621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lunc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53676"/>
            <a:ext cx="9144000" cy="4550648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Astronomický výzkum Slunce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77819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Výzkum soumraku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8486"/>
          <a:stretch>
            <a:fillRect/>
          </a:stretch>
        </p:blipFill>
        <p:spPr bwMode="auto">
          <a:xfrm>
            <a:off x="5004048" y="1412776"/>
            <a:ext cx="38242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50433"/>
          <a:stretch>
            <a:fillRect/>
          </a:stretch>
        </p:blipFill>
        <p:spPr bwMode="auto">
          <a:xfrm>
            <a:off x="755576" y="1487050"/>
            <a:ext cx="4040311" cy="348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73224" y="274638"/>
            <a:ext cx="6059016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Etologický výzkum ovcí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2960" y="5229200"/>
            <a:ext cx="6861448" cy="1296144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algn="r">
              <a:buNone/>
            </a:pPr>
            <a:r>
              <a:rPr lang="cs-CZ" sz="2400" b="1" dirty="0" smtClean="0"/>
              <a:t>Ing</a:t>
            </a:r>
            <a:r>
              <a:rPr lang="cs-CZ" sz="2400" b="1" dirty="0"/>
              <a:t>. Martin </a:t>
            </a:r>
            <a:r>
              <a:rPr lang="cs-CZ" sz="2400" b="1" dirty="0" smtClean="0"/>
              <a:t>Kříž </a:t>
            </a:r>
          </a:p>
          <a:p>
            <a:pPr algn="r">
              <a:buNone/>
            </a:pPr>
            <a:r>
              <a:rPr lang="cs-CZ" sz="2400" b="1" dirty="0" smtClean="0"/>
              <a:t>tel: 775 740 221, </a:t>
            </a:r>
            <a:r>
              <a:rPr lang="cs-CZ" sz="2400" b="1" dirty="0" err="1" smtClean="0"/>
              <a:t>martin.kriz</a:t>
            </a:r>
            <a:r>
              <a:rPr lang="cs-CZ" sz="2400" b="1" dirty="0" smtClean="0"/>
              <a:t>@chaloupky.</a:t>
            </a:r>
            <a:r>
              <a:rPr lang="cs-CZ" sz="2400" b="1" dirty="0" err="1" smtClean="0"/>
              <a:t>cz</a:t>
            </a:r>
            <a:endParaRPr lang="cs-CZ" sz="2400" b="1" dirty="0"/>
          </a:p>
        </p:txBody>
      </p:sp>
      <p:pic>
        <p:nvPicPr>
          <p:cNvPr id="5" name="Picture 2" descr="Na obrázku může být: 1 osoba, čep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304" y="476672"/>
            <a:ext cx="3240360" cy="2150114"/>
          </a:xfrm>
          <a:prstGeom prst="rect">
            <a:avLst/>
          </a:prstGeom>
          <a:noFill/>
        </p:spPr>
      </p:pic>
      <p:pic>
        <p:nvPicPr>
          <p:cNvPr id="6" name="Picture 2" descr="Na obrázku může být: 1 osoba, čepice a venku"/>
          <p:cNvPicPr>
            <a:picLocks noChangeAspect="1" noChangeArrowheads="1"/>
          </p:cNvPicPr>
          <p:nvPr/>
        </p:nvPicPr>
        <p:blipFill>
          <a:blip r:embed="rId3" cstate="print"/>
          <a:srcRect l="11114" t="5583" r="1826" b="10669"/>
          <a:stretch>
            <a:fillRect/>
          </a:stretch>
        </p:blipFill>
        <p:spPr bwMode="auto">
          <a:xfrm>
            <a:off x="4849688" y="476672"/>
            <a:ext cx="3384376" cy="2160240"/>
          </a:xfrm>
          <a:prstGeom prst="rect">
            <a:avLst/>
          </a:prstGeom>
          <a:noFill/>
        </p:spPr>
      </p:pic>
      <p:pic>
        <p:nvPicPr>
          <p:cNvPr id="7" name="Picture 2" descr="Na obrázku může být: 1 oso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303" y="2780928"/>
            <a:ext cx="3255621" cy="2160240"/>
          </a:xfrm>
          <a:prstGeom prst="rect">
            <a:avLst/>
          </a:prstGeom>
          <a:noFill/>
        </p:spPr>
      </p:pic>
      <p:pic>
        <p:nvPicPr>
          <p:cNvPr id="8" name="Picture 2" descr="Na obrázku může být: jeden člověk nebo víc lidí a sedící lidé"/>
          <p:cNvPicPr>
            <a:picLocks noChangeAspect="1" noChangeArrowheads="1"/>
          </p:cNvPicPr>
          <p:nvPr/>
        </p:nvPicPr>
        <p:blipFill>
          <a:blip r:embed="rId5" cstate="print"/>
          <a:srcRect b="3226"/>
          <a:stretch>
            <a:fillRect/>
          </a:stretch>
        </p:blipFill>
        <p:spPr bwMode="auto">
          <a:xfrm>
            <a:off x="4869923" y="2780928"/>
            <a:ext cx="3364141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b="1" dirty="0"/>
              <a:t>Role </a:t>
            </a:r>
            <a:r>
              <a:rPr lang="cs-CZ" b="1" dirty="0" smtClean="0"/>
              <a:t>učitele a žáka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3826768" cy="4525963"/>
          </a:xfrm>
        </p:spPr>
        <p:txBody>
          <a:bodyPr>
            <a:normAutofit/>
          </a:bodyPr>
          <a:lstStyle/>
          <a:p>
            <a:r>
              <a:rPr lang="cs-CZ" b="1" dirty="0"/>
              <a:t>Učitel</a:t>
            </a:r>
          </a:p>
          <a:p>
            <a:pPr>
              <a:buFontTx/>
              <a:buChar char="-"/>
            </a:pPr>
            <a:r>
              <a:rPr lang="cs-CZ" sz="2000" dirty="0"/>
              <a:t>Je průvodcem</a:t>
            </a:r>
          </a:p>
          <a:p>
            <a:pPr>
              <a:buFontTx/>
              <a:buChar char="-"/>
            </a:pPr>
            <a:r>
              <a:rPr lang="cs-CZ" sz="2000" dirty="0"/>
              <a:t>Plánuje výuku</a:t>
            </a:r>
          </a:p>
          <a:p>
            <a:pPr>
              <a:buFontTx/>
              <a:buChar char="-"/>
            </a:pPr>
            <a:r>
              <a:rPr lang="cs-CZ" sz="2000" dirty="0"/>
              <a:t>Poskytuje pomůcky</a:t>
            </a:r>
          </a:p>
          <a:p>
            <a:pPr>
              <a:buFontTx/>
              <a:buChar char="-"/>
            </a:pPr>
            <a:r>
              <a:rPr lang="cs-CZ" sz="2000" dirty="0"/>
              <a:t>Motivuje</a:t>
            </a:r>
          </a:p>
          <a:p>
            <a:pPr>
              <a:buFontTx/>
              <a:buChar char="-"/>
            </a:pPr>
            <a:r>
              <a:rPr lang="cs-CZ" sz="2000" dirty="0"/>
              <a:t>Do myšlenkových pochodů žáků zasahuje co nejméně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0" y="1495325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Žák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Klade otázky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Sestavuje hypotézu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Samostatně bádá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Zjišťuje výsledek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Pracuje v týmu,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vyhodnocuje, argumentuje…</a:t>
            </a:r>
          </a:p>
        </p:txBody>
      </p:sp>
      <p:pic>
        <p:nvPicPr>
          <p:cNvPr id="27654" name="Picture 6" descr="Na obrázku může být: 2 lidé, sedící lidé, strom a venku"/>
          <p:cNvPicPr>
            <a:picLocks noChangeAspect="1" noChangeArrowheads="1"/>
          </p:cNvPicPr>
          <p:nvPr/>
        </p:nvPicPr>
        <p:blipFill>
          <a:blip r:embed="rId2" cstate="print"/>
          <a:srcRect t="15047" b="6134"/>
          <a:stretch>
            <a:fillRect/>
          </a:stretch>
        </p:blipFill>
        <p:spPr bwMode="auto">
          <a:xfrm>
            <a:off x="539552" y="1412776"/>
            <a:ext cx="7920880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980728"/>
            <a:ext cx="3826768" cy="4525963"/>
          </a:xfrm>
        </p:spPr>
        <p:txBody>
          <a:bodyPr>
            <a:normAutofit/>
          </a:bodyPr>
          <a:lstStyle/>
          <a:p>
            <a:r>
              <a:rPr lang="cs-CZ" b="1" dirty="0"/>
              <a:t>Učitel</a:t>
            </a:r>
          </a:p>
          <a:p>
            <a:pPr>
              <a:buFontTx/>
              <a:buChar char="-"/>
            </a:pPr>
            <a:r>
              <a:rPr lang="cs-CZ" sz="2000" dirty="0"/>
              <a:t>Je průvodcem</a:t>
            </a:r>
          </a:p>
          <a:p>
            <a:pPr>
              <a:buFontTx/>
              <a:buChar char="-"/>
            </a:pPr>
            <a:r>
              <a:rPr lang="cs-CZ" sz="2000" dirty="0"/>
              <a:t>Plánuje výuku</a:t>
            </a:r>
          </a:p>
          <a:p>
            <a:pPr>
              <a:buFontTx/>
              <a:buChar char="-"/>
            </a:pPr>
            <a:r>
              <a:rPr lang="cs-CZ" sz="2000" dirty="0"/>
              <a:t>Poskytuje pomůcky</a:t>
            </a:r>
          </a:p>
          <a:p>
            <a:pPr>
              <a:buFontTx/>
              <a:buChar char="-"/>
            </a:pPr>
            <a:r>
              <a:rPr lang="cs-CZ" sz="2000" dirty="0"/>
              <a:t>Motivuje</a:t>
            </a:r>
          </a:p>
          <a:p>
            <a:pPr>
              <a:buFontTx/>
              <a:buChar char="-"/>
            </a:pPr>
            <a:r>
              <a:rPr lang="cs-CZ" sz="2000" dirty="0"/>
              <a:t>Do myšlenkových pochodů žáků zasahuje co nejméně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0" y="980728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Žák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Klade otázky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Sestavuje hypotézu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Samostatně bádá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Zjišťuje výsledek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Pracuje v týmu,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vyhodnocuje, argumentuje…</a:t>
            </a:r>
          </a:p>
        </p:txBody>
      </p:sp>
      <p:pic>
        <p:nvPicPr>
          <p:cNvPr id="6" name="Picture 2" descr="Na obrázku může být: 1 osoba, čepice"/>
          <p:cNvPicPr>
            <a:picLocks noChangeAspect="1" noChangeArrowheads="1"/>
          </p:cNvPicPr>
          <p:nvPr/>
        </p:nvPicPr>
        <p:blipFill rotWithShape="1">
          <a:blip r:embed="rId2" cstate="print"/>
          <a:srcRect l="9514" r="15766"/>
          <a:stretch/>
        </p:blipFill>
        <p:spPr bwMode="auto">
          <a:xfrm>
            <a:off x="5128642" y="4014192"/>
            <a:ext cx="2827734" cy="2511152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0"/>
          <a:stretch/>
        </p:blipFill>
        <p:spPr>
          <a:xfrm>
            <a:off x="1096194" y="4014192"/>
            <a:ext cx="2857500" cy="2511152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b="1" dirty="0"/>
              <a:t>Role </a:t>
            </a:r>
            <a:r>
              <a:rPr lang="cs-CZ" b="1" dirty="0" smtClean="0"/>
              <a:t>učitele a žáka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Úrovně badatelského učení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106513"/>
              </p:ext>
            </p:extLst>
          </p:nvPr>
        </p:nvGraphicFramePr>
        <p:xfrm>
          <a:off x="457200" y="1628800"/>
          <a:ext cx="8363272" cy="4490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OTEVŘENÉ</a:t>
                      </a:r>
                      <a:r>
                        <a:rPr lang="cs-CZ" baseline="0" dirty="0"/>
                        <a:t> BÁDÁNÍ</a:t>
                      </a:r>
                      <a:endParaRPr lang="cs-CZ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NASMĚROVANÉ</a:t>
                      </a:r>
                      <a:r>
                        <a:rPr lang="cs-CZ" baseline="0" dirty="0"/>
                        <a:t> BÁDÁNÍ</a:t>
                      </a:r>
                      <a:endParaRPr lang="cs-CZ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STRUKTUROVANÉ</a:t>
                      </a:r>
                      <a:r>
                        <a:rPr lang="cs-CZ" baseline="0" dirty="0"/>
                        <a:t> BÁDÁNÍ</a:t>
                      </a:r>
                      <a:endParaRPr lang="cs-CZ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POTVRZUJÍCÍ BÁDÁNÍ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Motivace žáků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Výběr tématu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Stanovení výzkumné otázky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Stanovení hypotézy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Výběr postupu a pomůcek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Analýza,</a:t>
                      </a:r>
                      <a:r>
                        <a:rPr lang="cs-CZ" baseline="0" dirty="0"/>
                        <a:t> Interpretace, závěr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Pravoúhlý trojúhelník 7"/>
          <p:cNvSpPr/>
          <p:nvPr/>
        </p:nvSpPr>
        <p:spPr>
          <a:xfrm>
            <a:off x="2123728" y="2276872"/>
            <a:ext cx="6696744" cy="38164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oúhlý trojúhelník 8"/>
          <p:cNvSpPr/>
          <p:nvPr/>
        </p:nvSpPr>
        <p:spPr>
          <a:xfrm flipH="1" flipV="1">
            <a:off x="2123728" y="2276872"/>
            <a:ext cx="6696744" cy="3816424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969702" y="4532927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Činnosti řízené žákem</a:t>
            </a:r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5364088" y="1628800"/>
            <a:ext cx="0" cy="42484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40548" y="2365599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Činnosti řízené učitelem</a:t>
            </a:r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3563888" y="1628800"/>
            <a:ext cx="0" cy="42484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7236296" y="1628800"/>
            <a:ext cx="0" cy="42484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0"/>
          <a:stretch/>
        </p:blipFill>
        <p:spPr>
          <a:xfrm>
            <a:off x="6804248" y="2396916"/>
            <a:ext cx="1891630" cy="1662352"/>
          </a:xfrm>
          <a:prstGeom prst="rect">
            <a:avLst/>
          </a:prstGeom>
        </p:spPr>
      </p:pic>
      <p:pic>
        <p:nvPicPr>
          <p:cNvPr id="15" name="Picture 2" descr="Na obrázku může být: 1 osoba, čepice"/>
          <p:cNvPicPr>
            <a:picLocks noChangeAspect="1" noChangeArrowheads="1"/>
          </p:cNvPicPr>
          <p:nvPr/>
        </p:nvPicPr>
        <p:blipFill rotWithShape="1">
          <a:blip r:embed="rId3" cstate="print"/>
          <a:srcRect l="9514" r="15766"/>
          <a:stretch/>
        </p:blipFill>
        <p:spPr bwMode="auto">
          <a:xfrm>
            <a:off x="2227943" y="4005064"/>
            <a:ext cx="1871925" cy="1662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POSTUP </a:t>
            </a:r>
            <a:r>
              <a:rPr lang="cs-CZ" b="1" dirty="0"/>
              <a:t>BÁDÁNÍ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1. Motivace – získávání informací, kladení otázek, výběr výzkumné otázky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2. Hypotéza – předpoklad toho, jak pokus (pozorování…) dopadne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3. Vlastní bádání – plánování a příprava pokusu, záznam, zpracování dat</a:t>
            </a:r>
          </a:p>
          <a:p>
            <a:r>
              <a:rPr lang="cs-CZ" dirty="0">
                <a:solidFill>
                  <a:srgbClr val="FF0000"/>
                </a:solidFill>
              </a:rPr>
              <a:t>4. Závěr – formulace výsledků, návrat k hypotéze, zobecnění, prezentace, nové otázky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Tvorba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Při otevřeném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bádání</a:t>
            </a:r>
          </a:p>
          <a:p>
            <a:pPr>
              <a:buNone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    klade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otázku přímo žák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Vybereme metodu, jak se k výzkumné otázce dostat: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MYŠLENKOVÁ MAPA, BRAINSTORMING, PYRAMIDA…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Každý tým může řešit jinou otázku, celá třída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stejnou, můžeme klást více otázek…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Používáme otázky, na které lze snadno nalézt odpověď :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CO, KDY, KDE, KOLIK, JAK DLOUHO…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těžší je odpověď na otázku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PROČ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2" descr="Na obrázku může být: 1 oso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646" y="116632"/>
            <a:ext cx="412378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010942"/>
            <a:ext cx="8686800" cy="365841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Otázka </a:t>
            </a:r>
            <a:r>
              <a:rPr lang="cs-CZ" sz="2800" dirty="0" smtClean="0">
                <a:solidFill>
                  <a:srgbClr val="FF0000"/>
                </a:solidFill>
              </a:rPr>
              <a:t>nesmí </a:t>
            </a:r>
            <a:r>
              <a:rPr lang="cs-CZ" sz="2800" dirty="0">
                <a:solidFill>
                  <a:srgbClr val="FF0000"/>
                </a:solidFill>
              </a:rPr>
              <a:t>být </a:t>
            </a:r>
            <a:r>
              <a:rPr lang="cs-CZ" sz="2800" dirty="0" smtClean="0">
                <a:solidFill>
                  <a:srgbClr val="FF0000"/>
                </a:solidFill>
              </a:rPr>
              <a:t>ZJEVNÁ</a:t>
            </a:r>
          </a:p>
          <a:p>
            <a:pPr>
              <a:buNone/>
            </a:pPr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V našich podmínkách </a:t>
            </a:r>
            <a:r>
              <a:rPr lang="cs-CZ" sz="2800" dirty="0" smtClean="0">
                <a:solidFill>
                  <a:srgbClr val="FF0000"/>
                </a:solidFill>
              </a:rPr>
              <a:t>musí </a:t>
            </a:r>
            <a:r>
              <a:rPr lang="cs-CZ" sz="2800" dirty="0">
                <a:solidFill>
                  <a:srgbClr val="FF0000"/>
                </a:solidFill>
              </a:rPr>
              <a:t>být </a:t>
            </a:r>
            <a:r>
              <a:rPr lang="cs-CZ" sz="2800" dirty="0" smtClean="0">
                <a:solidFill>
                  <a:srgbClr val="FF0000"/>
                </a:solidFill>
              </a:rPr>
              <a:t>OVĚŘITELNÁ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Je</a:t>
            </a:r>
            <a:r>
              <a:rPr lang="cs-CZ" sz="2800" dirty="0" smtClean="0">
                <a:solidFill>
                  <a:srgbClr val="FF0000"/>
                </a:solidFill>
              </a:rPr>
              <a:t> MĚŘITELNÁ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Otázka </a:t>
            </a:r>
            <a:r>
              <a:rPr lang="cs-CZ" sz="2800" dirty="0">
                <a:solidFill>
                  <a:srgbClr val="FF0000"/>
                </a:solidFill>
              </a:rPr>
              <a:t>musí být </a:t>
            </a:r>
            <a:r>
              <a:rPr lang="cs-CZ" sz="2800" dirty="0" smtClean="0">
                <a:solidFill>
                  <a:srgbClr val="FF0000"/>
                </a:solidFill>
              </a:rPr>
              <a:t>BEZPEČNÁ</a:t>
            </a:r>
            <a:endParaRPr lang="cs-CZ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Tvorba otázky</a:t>
            </a:r>
          </a:p>
        </p:txBody>
      </p:sp>
      <p:pic>
        <p:nvPicPr>
          <p:cNvPr id="7" name="Picture 2" descr="Na obrázku může být: 1 oso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646" y="116632"/>
            <a:ext cx="412378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212976"/>
            <a:ext cx="8686800" cy="403244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Otázka se nesmí ptát na zřejmou skutečnost, </a:t>
            </a:r>
            <a:r>
              <a:rPr lang="cs-CZ" sz="2800" dirty="0">
                <a:solidFill>
                  <a:srgbClr val="FF0000"/>
                </a:solidFill>
              </a:rPr>
              <a:t>nesmí být ZJEVNÁ</a:t>
            </a:r>
          </a:p>
          <a:p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V našich podmínkách (pomůcky, čas, možnosti) </a:t>
            </a:r>
            <a:r>
              <a:rPr lang="cs-CZ" sz="2800" dirty="0">
                <a:solidFill>
                  <a:srgbClr val="FF0000"/>
                </a:solidFill>
              </a:rPr>
              <a:t>musí být je OVĚŘITELNÁ</a:t>
            </a:r>
          </a:p>
          <a:p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Dá se kvantitativně </a:t>
            </a: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vyjádřit, </a:t>
            </a:r>
            <a:r>
              <a:rPr lang="cs-CZ" sz="2800" dirty="0" smtClean="0">
                <a:solidFill>
                  <a:srgbClr val="FF0000"/>
                </a:solidFill>
              </a:rPr>
              <a:t>je </a:t>
            </a:r>
            <a:r>
              <a:rPr lang="cs-CZ" sz="2800" dirty="0">
                <a:solidFill>
                  <a:srgbClr val="FF0000"/>
                </a:solidFill>
              </a:rPr>
              <a:t>MĚŘITELNÁ</a:t>
            </a:r>
          </a:p>
          <a:p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Otázka </a:t>
            </a:r>
            <a:r>
              <a:rPr lang="cs-CZ" sz="2800" dirty="0">
                <a:solidFill>
                  <a:srgbClr val="FF0000"/>
                </a:solidFill>
              </a:rPr>
              <a:t>musí být BEZPEČNÁ</a:t>
            </a:r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, jak pro člověka, tak pro tvory, se kterými pracujeme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Tvorba otázky</a:t>
            </a:r>
          </a:p>
        </p:txBody>
      </p:sp>
      <p:pic>
        <p:nvPicPr>
          <p:cNvPr id="7" name="Picture 2" descr="Na obrázku může být: 1 oso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646" y="116632"/>
            <a:ext cx="412378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6955</TotalTime>
  <Words>1028</Words>
  <Application>Microsoft Office PowerPoint</Application>
  <PresentationFormat>Předvádění na obrazovce (4:3)</PresentationFormat>
  <Paragraphs>171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Motiv sady Office</vt:lpstr>
      <vt:lpstr>BADATELSKY ORIENTOVANÉ VYUČOVÁNÍ</vt:lpstr>
      <vt:lpstr>BADATELSTVÍ  (badatelsky orientované vyučování)</vt:lpstr>
      <vt:lpstr>Role učitele a žáka</vt:lpstr>
      <vt:lpstr>Role učitele a žáka</vt:lpstr>
      <vt:lpstr>Úrovně badatelského učení</vt:lpstr>
      <vt:lpstr>POSTUP BÁDÁNÍ</vt:lpstr>
      <vt:lpstr>Tvorba otázky</vt:lpstr>
      <vt:lpstr>Tvorba otázky</vt:lpstr>
      <vt:lpstr>Tvorba otázky</vt:lpstr>
      <vt:lpstr>Tvorba  hypotézy</vt:lpstr>
      <vt:lpstr>Vlastní bádání</vt:lpstr>
      <vt:lpstr>Prezentace  výsledků</vt:lpstr>
      <vt:lpstr>Prezentace aplikace PowerPoint</vt:lpstr>
      <vt:lpstr>Dosavadní výzkumy - HMYZ</vt:lpstr>
      <vt:lpstr>Dosavadní výzkumy - FARMA</vt:lpstr>
      <vt:lpstr>Dosavadní výzkumy - OBRATLOVCI</vt:lpstr>
      <vt:lpstr>Dosavadní výzkumy – ZAHRADA, LOUKA</vt:lpstr>
      <vt:lpstr>Dosavadní výzkumy – LES, STROMY</vt:lpstr>
      <vt:lpstr>Dosavadní výzkumy – POČASÍ, GEO…</vt:lpstr>
      <vt:lpstr>Dosavadní výzkumy – SOCIOLOGIE</vt:lpstr>
      <vt:lpstr>Fotogalerie</vt:lpstr>
      <vt:lpstr>Fotogalerie</vt:lpstr>
      <vt:lpstr>Fotogalerie</vt:lpstr>
      <vt:lpstr>Fotogalerie</vt:lpstr>
      <vt:lpstr>Astronomický výzkum Slunce</vt:lpstr>
      <vt:lpstr>Výzkum soumraku</vt:lpstr>
      <vt:lpstr>Etologický výzkum ovcí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BADATELSKY ORIENTOVANÉ UČENÍ</dc:title>
  <dc:creator>Martin Kříž</dc:creator>
  <cp:lastModifiedBy>Martin</cp:lastModifiedBy>
  <cp:revision>98</cp:revision>
  <dcterms:created xsi:type="dcterms:W3CDTF">2015-08-22T07:58:31Z</dcterms:created>
  <dcterms:modified xsi:type="dcterms:W3CDTF">2019-04-26T09:05:46Z</dcterms:modified>
</cp:coreProperties>
</file>