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95A9A-209E-4D4F-8456-AFC37DDCCE6C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37192-C9E2-4DC9-9059-0FB7F091A4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86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37192-C9E2-4DC9-9059-0FB7F091A4A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708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78B324E-7BD6-4083-8049-0ADE2E00409E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B1657F0-F5EE-4B8E-B767-EA2E4A01448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Vlajka Bosny a Hercegovi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16836"/>
            <a:ext cx="5819800" cy="29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Bosna a Hercegovina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182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Děkujeme </a:t>
            </a:r>
            <a:r>
              <a:rPr lang="cs-CZ" smtClean="0"/>
              <a:t>za pozornost</a:t>
            </a:r>
            <a:endParaRPr lang="cs-CZ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05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gentura\AppData\Local\Microsoft\Windows\Temporary Internet Files\Content.IE5\YWW0O733\money1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2831924" cy="209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Geografie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b="0" dirty="0" smtClean="0"/>
              <a:t>Hlavní město: Sarajevo</a:t>
            </a:r>
          </a:p>
          <a:p>
            <a:pPr>
              <a:buFont typeface="Arial" pitchFamily="34" charset="0"/>
              <a:buChar char="•"/>
            </a:pPr>
            <a:r>
              <a:rPr lang="cs-CZ" sz="2400" b="0" dirty="0" smtClean="0"/>
              <a:t>Počet obyvatel: 3,8mil</a:t>
            </a:r>
          </a:p>
          <a:p>
            <a:pPr>
              <a:buFont typeface="Arial" pitchFamily="34" charset="0"/>
              <a:buChar char="•"/>
            </a:pPr>
            <a:r>
              <a:rPr lang="cs-CZ" sz="2400" b="0" dirty="0" smtClean="0"/>
              <a:t>Jazyk: Bosenština, Chorvatština, Srbština</a:t>
            </a:r>
          </a:p>
          <a:p>
            <a:pPr>
              <a:buFont typeface="Arial" pitchFamily="34" charset="0"/>
              <a:buChar char="•"/>
            </a:pPr>
            <a:r>
              <a:rPr lang="cs-CZ" sz="2400" b="0" dirty="0" smtClean="0"/>
              <a:t>Vznik: 5.4.1992 (rozpadem Jugoslávie)</a:t>
            </a:r>
          </a:p>
          <a:p>
            <a:pPr>
              <a:buFont typeface="Arial" pitchFamily="34" charset="0"/>
              <a:buChar char="•"/>
            </a:pPr>
            <a:r>
              <a:rPr lang="cs-CZ" sz="2400" b="0" dirty="0" smtClean="0"/>
              <a:t>Rozloha:  51,209km²</a:t>
            </a:r>
          </a:p>
          <a:p>
            <a:pPr>
              <a:buFont typeface="Arial" pitchFamily="34" charset="0"/>
              <a:buChar char="•"/>
            </a:pPr>
            <a:r>
              <a:rPr lang="cs-CZ" sz="2400" b="0" dirty="0" smtClean="0"/>
              <a:t>Náboženství: římskokatolické, pravoslaví, islám</a:t>
            </a:r>
          </a:p>
          <a:p>
            <a:pPr>
              <a:buFont typeface="Arial" pitchFamily="34" charset="0"/>
              <a:buChar char="•"/>
            </a:pPr>
            <a:r>
              <a:rPr lang="cs-CZ" sz="2400" b="0" dirty="0" smtClean="0"/>
              <a:t>Hustota zalidnění: 75 </a:t>
            </a:r>
            <a:r>
              <a:rPr lang="cs-CZ" sz="2400" b="0" dirty="0"/>
              <a:t>ob. / km²</a:t>
            </a:r>
            <a:endParaRPr lang="cs-CZ" sz="2400" b="0" dirty="0" smtClean="0"/>
          </a:p>
          <a:p>
            <a:pPr>
              <a:buFont typeface="Arial" pitchFamily="34" charset="0"/>
              <a:buChar char="•"/>
            </a:pPr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1806553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0158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Zajímavosti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/>
              <a:t>Bouře proti osmanské nadvládě a protektorát </a:t>
            </a:r>
            <a:r>
              <a:rPr lang="cs-CZ" sz="2000" dirty="0" smtClean="0"/>
              <a:t>Rakouska-Uherska</a:t>
            </a:r>
          </a:p>
          <a:p>
            <a:r>
              <a:rPr lang="cs-CZ" sz="2000" b="0" dirty="0" smtClean="0"/>
              <a:t>Roku</a:t>
            </a:r>
            <a:r>
              <a:rPr lang="cs-CZ" sz="2000" b="0" dirty="0"/>
              <a:t> 1875 se Bosňáci úspěšně vzbouřili proti osmanské nadvládě a v roce 1878 se tak Bosna stala </a:t>
            </a:r>
            <a:r>
              <a:rPr lang="cs-CZ" sz="2000" b="0" dirty="0" smtClean="0"/>
              <a:t>protektorátem</a:t>
            </a:r>
            <a:r>
              <a:rPr lang="cs-CZ" sz="2000" b="0" dirty="0"/>
              <a:t> </a:t>
            </a:r>
            <a:r>
              <a:rPr lang="cs-CZ" sz="2000" b="0" dirty="0" smtClean="0"/>
              <a:t>Rakouska-Uherska</a:t>
            </a:r>
            <a:r>
              <a:rPr lang="cs-CZ" sz="2000" b="0" dirty="0"/>
              <a:t>. To ji roku 1908 anektovalo.</a:t>
            </a:r>
          </a:p>
          <a:p>
            <a:r>
              <a:rPr lang="cs-CZ" sz="2000" dirty="0"/>
              <a:t>Království Srbů, Chorvatů a Slovinců a Jugoslávské </a:t>
            </a:r>
            <a:r>
              <a:rPr lang="cs-CZ" sz="2000" dirty="0" smtClean="0"/>
              <a:t>království</a:t>
            </a:r>
            <a:endParaRPr lang="cs-CZ" sz="2000" dirty="0"/>
          </a:p>
          <a:p>
            <a:r>
              <a:rPr lang="cs-CZ" sz="2000" b="0" dirty="0"/>
              <a:t>V Království Srbů, Chorvatů a Slovinců vzniklém v r. 1918 (</a:t>
            </a:r>
            <a:r>
              <a:rPr lang="cs-CZ" sz="2000" b="0" dirty="0" smtClean="0"/>
              <a:t>1929</a:t>
            </a:r>
            <a:r>
              <a:rPr lang="cs-CZ" sz="2000" b="0" dirty="0"/>
              <a:t> přejmenovaném na Jugoslávii) byly bosenské národnosti zahrnuty do sjednoceného státu.</a:t>
            </a:r>
          </a:p>
          <a:p>
            <a:r>
              <a:rPr lang="cs-CZ" sz="2000" dirty="0"/>
              <a:t>Socialistická </a:t>
            </a:r>
            <a:r>
              <a:rPr lang="cs-CZ" sz="2000" dirty="0" smtClean="0"/>
              <a:t>Jugoslávie</a:t>
            </a:r>
            <a:endParaRPr lang="cs-CZ" sz="2000" b="0" dirty="0"/>
          </a:p>
          <a:p>
            <a:r>
              <a:rPr lang="cs-CZ" sz="2000" b="0" dirty="0" smtClean="0"/>
              <a:t>V</a:t>
            </a:r>
            <a:r>
              <a:rPr lang="cs-CZ" sz="2000" b="0" dirty="0"/>
              <a:t> jugoslávské federaci (od r.1945) se stala Bosna a Hercegovina jednou ze 6 svazových republik, vymezenou na národnostním základě (s rovnoprávným postavením všech tří etnik).</a:t>
            </a:r>
          </a:p>
        </p:txBody>
      </p:sp>
      <p:sp>
        <p:nvSpPr>
          <p:cNvPr id="4" name="Litebulb"/>
          <p:cNvSpPr>
            <a:spLocks noEditPoints="1" noChangeArrowheads="1"/>
          </p:cNvSpPr>
          <p:nvPr/>
        </p:nvSpPr>
        <p:spPr bwMode="auto">
          <a:xfrm rot="2463156">
            <a:off x="7473246" y="4805731"/>
            <a:ext cx="1322264" cy="2093789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2951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0" dirty="0"/>
              <a:t> </a:t>
            </a:r>
            <a:r>
              <a:rPr lang="cs-CZ" sz="2000" b="0" dirty="0" smtClean="0"/>
              <a:t>Nezaměstnanost </a:t>
            </a:r>
          </a:p>
          <a:p>
            <a:endParaRPr lang="cs-CZ" sz="2000" b="0" dirty="0" smtClean="0"/>
          </a:p>
          <a:p>
            <a:r>
              <a:rPr lang="cs-CZ" sz="2000" b="0" dirty="0" smtClean="0"/>
              <a:t>Válečný konflikt (1992-1995)</a:t>
            </a:r>
          </a:p>
          <a:p>
            <a:endParaRPr lang="cs-CZ" sz="2000" b="0" dirty="0" smtClean="0"/>
          </a:p>
          <a:p>
            <a:r>
              <a:rPr lang="cs-CZ" sz="2000" b="0" dirty="0" smtClean="0"/>
              <a:t>Pozůstala minová pole</a:t>
            </a:r>
          </a:p>
          <a:p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389464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cs-CZ" sz="2400" dirty="0" smtClean="0"/>
              <a:t>Navrhujeme aby se částka 5000,- poslala na:</a:t>
            </a:r>
          </a:p>
          <a:p>
            <a:pPr marL="0" indent="0"/>
            <a:endParaRPr lang="cs-CZ" sz="2400" dirty="0" smtClean="0"/>
          </a:p>
          <a:p>
            <a:pPr marL="0" indent="0"/>
            <a:r>
              <a:rPr lang="cs-CZ" sz="2400" b="0" dirty="0" smtClean="0"/>
              <a:t>Vyškolení nezaměstnaných nebo na odminování</a:t>
            </a:r>
          </a:p>
          <a:p>
            <a:pPr marL="0" indent="0"/>
            <a:r>
              <a:rPr lang="cs-CZ" sz="2400" b="0" dirty="0" smtClean="0"/>
              <a:t>polí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cs-CZ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cs-CZ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3074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41220">
            <a:off x="7023979" y="1623916"/>
            <a:ext cx="1944216" cy="3190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514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odůvodnění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/>
              <a:t>Problémy by mohli přerůst v národní střet</a:t>
            </a:r>
          </a:p>
          <a:p>
            <a:pPr marL="0" indent="0"/>
            <a:endParaRPr lang="cs-CZ" dirty="0" smtClean="0"/>
          </a:p>
          <a:p>
            <a:pPr marL="0" indent="0"/>
            <a:r>
              <a:rPr lang="cs-CZ" sz="2000" b="0" dirty="0" smtClean="0"/>
              <a:t>Loni v únoru Bosnu a Hercegovinu zasáhly demonstrace poprvé od roku 1995</a:t>
            </a:r>
          </a:p>
          <a:p>
            <a:pPr marL="0" indent="0"/>
            <a:endParaRPr lang="cs-CZ" sz="2000" b="0" dirty="0" smtClean="0"/>
          </a:p>
          <a:p>
            <a:pPr marL="0" indent="0"/>
            <a:r>
              <a:rPr lang="cs-CZ" sz="2000" b="0" dirty="0" smtClean="0"/>
              <a:t>Důvodem byla neutěšená hospodářská situace.  Podobné nepokoje by se ale mohly opakovat.</a:t>
            </a:r>
          </a:p>
          <a:p>
            <a:pPr marL="0" indent="0"/>
            <a:endParaRPr lang="cs-CZ" sz="2000" b="0" dirty="0" smtClean="0"/>
          </a:p>
          <a:p>
            <a:pPr marL="0" indent="0"/>
            <a:r>
              <a:rPr lang="cs-CZ" sz="2000" b="0" dirty="0" smtClean="0"/>
              <a:t>Sarajevo pracuje na klíčové reformě pracovního trhu. Musí snížit vysoké zdanění práce a </a:t>
            </a:r>
          </a:p>
        </p:txBody>
      </p:sp>
    </p:spTree>
    <p:extLst>
      <p:ext uri="{BB962C8B-B14F-4D97-AF65-F5344CB8AC3E}">
        <p14:creationId xmlns:p14="http://schemas.microsoft.com/office/powerpoint/2010/main" val="3081646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odůvodnění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sz="2400" b="0" dirty="0"/>
              <a:t>Obrovským problémem pro rozvoj hospodářství, a také turistiky ale zůstává kolem 2 000 objevených  minových polí rozesetých hlavně v oblasti fronty; nejvíce zaminované pak je okolí Sarajeva, které bylo několik let </a:t>
            </a:r>
            <a:r>
              <a:rPr lang="cs-CZ" sz="2400" b="0" dirty="0" smtClean="0"/>
              <a:t>obléháno</a:t>
            </a:r>
          </a:p>
          <a:p>
            <a:r>
              <a:rPr lang="cs-CZ" sz="2400" b="0" dirty="0" smtClean="0"/>
              <a:t> </a:t>
            </a:r>
            <a:r>
              <a:rPr lang="cs-CZ" sz="2400" b="0" dirty="0"/>
              <a:t>Mnoho min je však také rozeseto i po celém zbytku území státu</a:t>
            </a:r>
            <a:r>
              <a:rPr lang="cs-CZ" sz="2400" b="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85052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0"/>
            <a:ext cx="9324528" cy="7421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8130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Úhly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157</TotalTime>
  <Words>129</Words>
  <Application>Microsoft Office PowerPoint</Application>
  <PresentationFormat>Předvádění na obrazovce (4:3)</PresentationFormat>
  <Paragraphs>43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Úhly</vt:lpstr>
      <vt:lpstr>Bosna a Hercegovina</vt:lpstr>
      <vt:lpstr>Geografie</vt:lpstr>
      <vt:lpstr>Prezentace aplikace PowerPoint</vt:lpstr>
      <vt:lpstr>Zajímavosti</vt:lpstr>
      <vt:lpstr>problémy</vt:lpstr>
      <vt:lpstr>návrh</vt:lpstr>
      <vt:lpstr>odůvodnění</vt:lpstr>
      <vt:lpstr>odůvodnění</vt:lpstr>
      <vt:lpstr>Prezentace aplikace PowerPoint</vt:lpstr>
      <vt:lpstr>Děkujeme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agentura</dc:creator>
  <cp:lastModifiedBy>agentura</cp:lastModifiedBy>
  <cp:revision>8</cp:revision>
  <dcterms:created xsi:type="dcterms:W3CDTF">2015-09-21T05:54:44Z</dcterms:created>
  <dcterms:modified xsi:type="dcterms:W3CDTF">2015-09-21T08:31:54Z</dcterms:modified>
</cp:coreProperties>
</file>