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72" r:id="rId2"/>
    <p:sldId id="273" r:id="rId3"/>
    <p:sldId id="274" r:id="rId4"/>
    <p:sldId id="275" r:id="rId5"/>
    <p:sldId id="270" r:id="rId6"/>
    <p:sldId id="271" r:id="rId7"/>
    <p:sldId id="277" r:id="rId8"/>
    <p:sldId id="278" r:id="rId9"/>
    <p:sldId id="267" r:id="rId10"/>
    <p:sldId id="257" r:id="rId11"/>
    <p:sldId id="258" r:id="rId12"/>
    <p:sldId id="259" r:id="rId13"/>
    <p:sldId id="260" r:id="rId14"/>
    <p:sldId id="268" r:id="rId15"/>
    <p:sldId id="276" r:id="rId16"/>
    <p:sldId id="261" r:id="rId17"/>
    <p:sldId id="262" r:id="rId18"/>
    <p:sldId id="263" r:id="rId19"/>
    <p:sldId id="265" r:id="rId20"/>
    <p:sldId id="266" r:id="rId21"/>
    <p:sldId id="269" r:id="rId2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2713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59390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7255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67888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286691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75478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76994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25850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268595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87622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26621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83275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9719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03016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16390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55866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926D2-C2B9-415A-ABDC-7856533188FF}" type="datetimeFigureOut">
              <a:rPr lang="cs-CZ" smtClean="0"/>
              <a:pPr/>
              <a:t>9.1.2017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6955652-15B6-441C-8FF0-068088E62C7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0084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08338" y="1596981"/>
            <a:ext cx="10032642" cy="2446985"/>
          </a:xfrm>
        </p:spPr>
        <p:txBody>
          <a:bodyPr/>
          <a:lstStyle/>
          <a:p>
            <a:pPr algn="ctr"/>
            <a:r>
              <a:rPr lang="cs-CZ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Když se všichni zapojíme,</a:t>
            </a:r>
            <a:br>
              <a:rPr lang="cs-CZ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společně kuchařku vytvoříme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82557" y="4135114"/>
            <a:ext cx="6400800" cy="1752600"/>
          </a:xfrm>
        </p:spPr>
        <p:txBody>
          <a:bodyPr>
            <a:normAutofit/>
          </a:bodyPr>
          <a:lstStyle/>
          <a:p>
            <a:r>
              <a:rPr lang="cs-CZ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aneb vaříme regionálně a zdravě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31820" y="334307"/>
            <a:ext cx="3412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Základní škola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xmlns="" val="4718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906333" y="2345860"/>
            <a:ext cx="6096000" cy="24795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2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dnešní době je velmi diskutovaným tématem tzv. </a:t>
            </a:r>
            <a:r>
              <a:rPr lang="cs-CZ" sz="28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pamlsková</a:t>
            </a:r>
            <a:r>
              <a:rPr lang="cs-CZ" sz="2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vyhláška.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Tato vyhláška,</a:t>
            </a:r>
            <a:r>
              <a:rPr lang="cs-CZ" sz="2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však podle našeho názoru, neřeší problém vytváření správných stravovacích návyků u dětí.</a:t>
            </a:r>
            <a:endPara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143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377583" y="1196711"/>
            <a:ext cx="6096000" cy="14754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28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 preferujeme vzdělávání dětí vlastním prožitkem, zkušeností a praktickými činnostmi: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991360" y="2672115"/>
            <a:ext cx="89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děti poznávají a pojmenovávají suroviny </a:t>
            </a:r>
          </a:p>
          <a:p>
            <a:pPr marL="285750" indent="-285750">
              <a:buFontTx/>
              <a:buChar char="-"/>
            </a:pPr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účastní se exkurzí k regionálním výrobcům </a:t>
            </a:r>
            <a:b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(kozí farma, moštárna, pekárna)</a:t>
            </a:r>
          </a:p>
          <a:p>
            <a:pPr marL="285750" indent="-285750">
              <a:buFontTx/>
              <a:buChar char="-"/>
            </a:pPr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pracují na zahradě, kde se starají o bylinky a zeleninu, které si samy vypěstují</a:t>
            </a:r>
          </a:p>
          <a:p>
            <a:pPr marL="285750" indent="-285750">
              <a:buFontTx/>
              <a:buChar char="-"/>
            </a:pPr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připravují si z nich jednoduché pokrmy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146282" y="5666704"/>
            <a:ext cx="404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hlavně…</a:t>
            </a:r>
          </a:p>
        </p:txBody>
      </p:sp>
    </p:spTree>
    <p:extLst>
      <p:ext uri="{BB962C8B-B14F-4D97-AF65-F5344CB8AC3E}">
        <p14:creationId xmlns:p14="http://schemas.microsoft.com/office/powerpoint/2010/main" xmlns="" val="265407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018575" y="1953008"/>
            <a:ext cx="9733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Tím, že si děti jídlo samy připravují, vytváří si </a:t>
            </a:r>
            <a:b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 jídlu vztah a jsou ochotné ochutnat i neznámé potraviny. </a:t>
            </a:r>
          </a:p>
          <a:p>
            <a:pPr algn="ctr"/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Učí se rozeznávat potraviny zdravé a 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nezdravé, ví jak vzniká a odkud se bere jídlo na náš stůl. </a:t>
            </a:r>
            <a:endParaRPr lang="cs-C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 přípravě jídla rozvíjejí jemnou motoriku, pracovní dovednosti, 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práci ve skupině, osvojují </a:t>
            </a:r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správné hygienické 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návyky...</a:t>
            </a:r>
            <a:endParaRPr lang="cs-C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992020" y="4881093"/>
            <a:ext cx="3786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Ale…</a:t>
            </a:r>
          </a:p>
        </p:txBody>
      </p:sp>
    </p:spTree>
    <p:extLst>
      <p:ext uri="{BB962C8B-B14F-4D97-AF65-F5344CB8AC3E}">
        <p14:creationId xmlns:p14="http://schemas.microsoft.com/office/powerpoint/2010/main" xmlns="" val="15841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219200" y="1706880"/>
            <a:ext cx="9326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Tato činnost naráží na platnou legislativu, především hygienické předpisy, které tyto činnosti neumožnují. 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341120" y="3278675"/>
            <a:ext cx="90830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Bylo by vhodné tyto předpisy upravit, abychom mohli děti tímto způsobem vzdělávat bez obav z postihu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cs-C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cs-CZ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cs-CZ" sz="2000" i="1" dirty="0"/>
              <a:t>Vyhláška č. 137/2004 Sb. o hygienických požadavcích na stravovací služby a o zásadách osobní a provozní hygieny při činnostech epidemiologicky </a:t>
            </a:r>
            <a:r>
              <a:rPr lang="cs-CZ" sz="2000" i="1" dirty="0" smtClean="0"/>
              <a:t>závažných</a:t>
            </a:r>
            <a:endParaRPr lang="cs-CZ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95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>
                <a:solidFill>
                  <a:schemeClr val="tx1"/>
                </a:solidFill>
                <a:latin typeface="+mn-lt"/>
              </a:rPr>
              <a:t>Ukázky z našich činností</a:t>
            </a:r>
            <a:endParaRPr lang="cs-CZ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310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2902" y="238509"/>
            <a:ext cx="4636394" cy="618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894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g22.rajce.idnes.cz/d2202/13/13369/13369190_82ede3af4d42a5387a898a60f003a8ef/images/IMG_20161006_085821.jpg?ve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220" y="1047370"/>
            <a:ext cx="8616105" cy="48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827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22.rajce.idnes.cz/d2202/13/13369/13369190_82ede3af4d42a5387a898a60f003a8ef/images/IMG_20161006_093135.jpg?ve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796" y="618207"/>
            <a:ext cx="8216722" cy="571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70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22.rajce.idnes.cz/d2202/13/13369/13369190_82ede3af4d42a5387a898a60f003a8ef/images/IMG_20161006_092857.jpg?ve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339" y="542989"/>
            <a:ext cx="9692754" cy="544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68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22.rajce.idnes.cz/d2202/13/13419/13419116_96abbe75d8af13a7781cc20f7f243da4/images/IMG_20161025_073102.jpg?ve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4101" y="687064"/>
            <a:ext cx="7237345" cy="542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686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1339403" y="695459"/>
            <a:ext cx="811369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Cíle projektu: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Seznámit žáky a jejich rodiny s regionálními výrobci a potravinami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Rozvíjet spolupráci školy a rodiny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Vést rodiny ke společnému trávení volného času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3634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23.rajce.idnes.cz/d2301/12/12002/12002907_9ca77a5bdccc74d3063d334b0187cc8b/images/PA070055.jpg?ve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0010" y="564714"/>
            <a:ext cx="7675809" cy="5756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904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584102" y="966653"/>
            <a:ext cx="835838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/>
              <a:t>Děkujeme </a:t>
            </a:r>
            <a:br>
              <a:rPr lang="cs-CZ" sz="4400" dirty="0" smtClean="0"/>
            </a:br>
            <a:r>
              <a:rPr lang="cs-CZ" sz="4400" dirty="0" smtClean="0"/>
              <a:t>za pozornost,</a:t>
            </a:r>
          </a:p>
          <a:p>
            <a:r>
              <a:rPr lang="cs-CZ" sz="4400" dirty="0" smtClean="0"/>
              <a:t>Specializační studium koordinátorů EVVO, Hájenka </a:t>
            </a:r>
            <a:r>
              <a:rPr lang="cs-CZ" sz="4400" dirty="0" err="1" smtClean="0"/>
              <a:t>Semetín</a:t>
            </a:r>
            <a:r>
              <a:rPr lang="cs-CZ" sz="4400" dirty="0" smtClean="0"/>
              <a:t>, 5.1.2017</a:t>
            </a:r>
            <a:endParaRPr lang="cs-CZ" sz="4400" dirty="0"/>
          </a:p>
        </p:txBody>
      </p:sp>
      <p:pic>
        <p:nvPicPr>
          <p:cNvPr id="3" name="Obrázek 2" descr="LISKA_logo_barva_sir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8776" y="5052605"/>
            <a:ext cx="2726344" cy="143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61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7797" y="620689"/>
            <a:ext cx="7618023" cy="5713517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1326524" y="620689"/>
            <a:ext cx="108654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Průběh projektu:</a:t>
            </a:r>
          </a:p>
          <a:p>
            <a:pPr marL="285750" indent="-285750">
              <a:lnSpc>
                <a:spcPct val="250000"/>
              </a:lnSpc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Vytvoření informačního letáku pro rodiče</a:t>
            </a:r>
          </a:p>
          <a:p>
            <a:pPr marL="285750" indent="-285750">
              <a:lnSpc>
                <a:spcPct val="250000"/>
              </a:lnSpc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Sepsání zdravého rodinného receptu z místních surovin s fotografií</a:t>
            </a:r>
          </a:p>
          <a:p>
            <a:pPr marL="285750" indent="-285750">
              <a:lnSpc>
                <a:spcPct val="250000"/>
              </a:lnSpc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Prezentace receptů s ochutnávkou na školním jarmarku</a:t>
            </a:r>
          </a:p>
          <a:p>
            <a:pPr marL="285750" indent="-285750">
              <a:lnSpc>
                <a:spcPct val="250000"/>
              </a:lnSpc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Vytvoření společné místní kuchařky z jednotlivých receptů</a:t>
            </a:r>
          </a:p>
        </p:txBody>
      </p:sp>
    </p:spTree>
    <p:extLst>
      <p:ext uri="{BB962C8B-B14F-4D97-AF65-F5344CB8AC3E}">
        <p14:creationId xmlns:p14="http://schemas.microsoft.com/office/powerpoint/2010/main" xmlns="" val="58725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2279576" y="1329026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Čím nám můžete pomoct?</a:t>
            </a:r>
          </a:p>
          <a:p>
            <a:endParaRPr lang="cs-CZ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Finanční prostředky na grafické zpracování a tisk kuchařky (dle počtu dětí, receptů a výtisků)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5591944" y="443711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Těšíme se na Vaši účast na školním jarmarku. </a:t>
            </a:r>
          </a:p>
        </p:txBody>
      </p:sp>
    </p:spTree>
    <p:extLst>
      <p:ext uri="{BB962C8B-B14F-4D97-AF65-F5344CB8AC3E}">
        <p14:creationId xmlns:p14="http://schemas.microsoft.com/office/powerpoint/2010/main" xmlns="" val="359614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34440" y="1344629"/>
            <a:ext cx="8359603" cy="1330339"/>
          </a:xfrm>
        </p:spPr>
        <p:txBody>
          <a:bodyPr/>
          <a:lstStyle/>
          <a:p>
            <a:r>
              <a:rPr lang="cs-CZ" dirty="0" smtClean="0"/>
              <a:t>Odpolední </a:t>
            </a:r>
            <a:r>
              <a:rPr lang="cs-CZ" dirty="0" err="1" smtClean="0"/>
              <a:t>svačinkování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06667" y="2588395"/>
            <a:ext cx="7766936" cy="1096899"/>
          </a:xfrm>
        </p:spPr>
        <p:txBody>
          <a:bodyPr/>
          <a:lstStyle/>
          <a:p>
            <a:r>
              <a:rPr lang="cs-CZ" dirty="0" smtClean="0"/>
              <a:t>,,Ve školičce zdravě jíme, o svačince všechno víme.“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107583" y="759854"/>
            <a:ext cx="3412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Mateřská škola</a:t>
            </a:r>
            <a:endParaRPr lang="cs-CZ" sz="3200" dirty="0"/>
          </a:p>
        </p:txBody>
      </p:sp>
      <p:pic>
        <p:nvPicPr>
          <p:cNvPr id="1026" name="Picture 2" descr="http://img9.rajce.idnes.cz/d0902/11/11570/11570388_210dbf39633e1ed4df5cb2cc9868f79b/images/IMG_5928.jpg?ve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219344"/>
            <a:ext cx="3891995" cy="259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23.rajce.idnes.cz/d2301/12/12002/12002907_9ca77a5bdccc74d3063d334b0187cc8b/images/PA070055.jpg?ver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3042" y="3339881"/>
            <a:ext cx="3142445" cy="235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833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3" y="502275"/>
            <a:ext cx="8596668" cy="912969"/>
          </a:xfrm>
        </p:spPr>
        <p:txBody>
          <a:bodyPr/>
          <a:lstStyle/>
          <a:p>
            <a:r>
              <a:rPr lang="cs-CZ" dirty="0" smtClean="0"/>
              <a:t>Odpolední </a:t>
            </a:r>
            <a:r>
              <a:rPr lang="cs-CZ" dirty="0" err="1" smtClean="0"/>
              <a:t>svačinkování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584101"/>
            <a:ext cx="6012307" cy="4842457"/>
          </a:xfrm>
        </p:spPr>
        <p:txBody>
          <a:bodyPr>
            <a:normAutofit lnSpcReduction="10000"/>
          </a:bodyPr>
          <a:lstStyle/>
          <a:p>
            <a:r>
              <a:rPr lang="cs-CZ" sz="2400" dirty="0" smtClean="0"/>
              <a:t>Děti v MŠ se zaměřují na činnosti směřující k ochraně zdraví, osobního bezpečí a vytváření zdravých životních návyků.</a:t>
            </a:r>
          </a:p>
          <a:p>
            <a:r>
              <a:rPr lang="cs-CZ" sz="2400" dirty="0"/>
              <a:t>U</a:t>
            </a:r>
            <a:r>
              <a:rPr lang="cs-CZ" sz="2400" dirty="0" smtClean="0"/>
              <a:t>kázka regionálních potravin a jejich využití.</a:t>
            </a:r>
          </a:p>
          <a:p>
            <a:r>
              <a:rPr lang="cs-CZ" sz="2400" dirty="0" smtClean="0"/>
              <a:t>Výroba svačinek – pomazánky, </a:t>
            </a:r>
            <a:br>
              <a:rPr lang="cs-CZ" sz="2400" dirty="0" smtClean="0"/>
            </a:br>
            <a:r>
              <a:rPr lang="cs-CZ" sz="2400" dirty="0" smtClean="0"/>
              <a:t>zelenina atd.</a:t>
            </a:r>
          </a:p>
          <a:p>
            <a:r>
              <a:rPr lang="cs-CZ" sz="2400" dirty="0" smtClean="0"/>
              <a:t>Podporovat fyzickou pohodu.</a:t>
            </a:r>
          </a:p>
          <a:p>
            <a:r>
              <a:rPr lang="cs-CZ" sz="2400" dirty="0" smtClean="0"/>
              <a:t>Činnosti zaměřené na relaxaci a odpočinek, které zajišťují zdravou atmosféru a pohodu.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9641" y="1918952"/>
            <a:ext cx="5168721" cy="38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18801" y="2206411"/>
            <a:ext cx="9456719" cy="1646302"/>
          </a:xfrm>
        </p:spPr>
        <p:txBody>
          <a:bodyPr/>
          <a:lstStyle/>
          <a:p>
            <a:pPr algn="ctr"/>
            <a:r>
              <a:rPr lang="cs-CZ" dirty="0" smtClean="0"/>
              <a:t> </a:t>
            </a:r>
            <a:r>
              <a:rPr lang="cs-CZ" sz="4400" dirty="0" smtClean="0"/>
              <a:t>Ve zdravém těle zdravý duch </a:t>
            </a:r>
            <a:br>
              <a:rPr lang="cs-CZ" sz="4400" dirty="0" smtClean="0"/>
            </a:br>
            <a:r>
              <a:rPr lang="cs-CZ" sz="4400" dirty="0" smtClean="0"/>
              <a:t>aneb</a:t>
            </a:r>
            <a:br>
              <a:rPr lang="cs-CZ" sz="4400" dirty="0" smtClean="0"/>
            </a:br>
            <a:r>
              <a:rPr lang="cs-CZ" sz="4400" dirty="0" smtClean="0"/>
              <a:t> ve zdravém </a:t>
            </a:r>
            <a:r>
              <a:rPr lang="cs-CZ" sz="4400" dirty="0" err="1" smtClean="0"/>
              <a:t>břuchu</a:t>
            </a:r>
            <a:r>
              <a:rPr lang="cs-CZ" sz="4400" dirty="0" smtClean="0"/>
              <a:t> zdravý vzduch…</a:t>
            </a:r>
            <a:endParaRPr lang="cs-CZ" sz="44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1184856" y="450761"/>
            <a:ext cx="3412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Střední škola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xmlns="" val="348804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0480" y="47678"/>
            <a:ext cx="5107740" cy="6810322"/>
          </a:xfrm>
        </p:spPr>
      </p:pic>
    </p:spTree>
    <p:extLst>
      <p:ext uri="{BB962C8B-B14F-4D97-AF65-F5344CB8AC3E}">
        <p14:creationId xmlns:p14="http://schemas.microsoft.com/office/powerpoint/2010/main" xmlns="" val="52147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790401" y="1815921"/>
            <a:ext cx="8229361" cy="1094704"/>
          </a:xfrm>
        </p:spPr>
        <p:txBody>
          <a:bodyPr/>
          <a:lstStyle/>
          <a:p>
            <a:pPr algn="ctr"/>
            <a:r>
              <a:rPr lang="cs-CZ" sz="4800" dirty="0" smtClean="0"/>
              <a:t>Pěstujeme, vaříme, jíme…</a:t>
            </a:r>
            <a:endParaRPr lang="cs-CZ" sz="48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1184856" y="450761"/>
            <a:ext cx="3412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Mateřská škola</a:t>
            </a:r>
            <a:endParaRPr lang="cs-CZ" sz="3200" dirty="0"/>
          </a:p>
        </p:txBody>
      </p:sp>
      <p:pic>
        <p:nvPicPr>
          <p:cNvPr id="4" name="Picture 2" descr="http://img22.rajce.idnes.cz/d2202/13/13369/13369190_82ede3af4d42a5387a898a60f003a8ef/images/IMG_20161006_093135.jpg?ve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9126" y="3709136"/>
            <a:ext cx="2964107" cy="206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4107" y="3090930"/>
            <a:ext cx="2163652" cy="288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61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358</TotalTime>
  <Words>294</Words>
  <Application>Microsoft Office PowerPoint</Application>
  <PresentationFormat>Vlastní</PresentationFormat>
  <Paragraphs>49</Paragraphs>
  <Slides>21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2" baseType="lpstr">
      <vt:lpstr>Faseta</vt:lpstr>
      <vt:lpstr>Když se všichni zapojíme, společně kuchařku vytvoříme</vt:lpstr>
      <vt:lpstr>Snímek 2</vt:lpstr>
      <vt:lpstr>Snímek 3</vt:lpstr>
      <vt:lpstr>Snímek 4</vt:lpstr>
      <vt:lpstr>Odpolední svačinkování</vt:lpstr>
      <vt:lpstr>Odpolední svačinkování</vt:lpstr>
      <vt:lpstr> Ve zdravém těle zdravý duch  aneb  ve zdravém břuchu zdravý vzduch…</vt:lpstr>
      <vt:lpstr>Snímek 8</vt:lpstr>
      <vt:lpstr>Pěstujeme, vaříme, jíme…</vt:lpstr>
      <vt:lpstr>Snímek 10</vt:lpstr>
      <vt:lpstr>Snímek 11</vt:lpstr>
      <vt:lpstr>Snímek 12</vt:lpstr>
      <vt:lpstr>Snímek 13</vt:lpstr>
      <vt:lpstr>Ukázky z našich činností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Renata Horváthová</dc:creator>
  <cp:lastModifiedBy>win</cp:lastModifiedBy>
  <cp:revision>31</cp:revision>
  <dcterms:created xsi:type="dcterms:W3CDTF">2017-01-05T16:25:19Z</dcterms:created>
  <dcterms:modified xsi:type="dcterms:W3CDTF">2017-01-09T08:25:21Z</dcterms:modified>
</cp:coreProperties>
</file>