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73" r:id="rId4"/>
    <p:sldId id="257" r:id="rId5"/>
    <p:sldId id="290" r:id="rId6"/>
    <p:sldId id="286" r:id="rId7"/>
    <p:sldId id="262" r:id="rId8"/>
    <p:sldId id="276" r:id="rId9"/>
    <p:sldId id="277" r:id="rId10"/>
    <p:sldId id="278" r:id="rId11"/>
    <p:sldId id="280" r:id="rId12"/>
    <p:sldId id="272" r:id="rId13"/>
    <p:sldId id="275" r:id="rId14"/>
    <p:sldId id="260" r:id="rId15"/>
    <p:sldId id="281" r:id="rId16"/>
    <p:sldId id="291" r:id="rId17"/>
    <p:sldId id="287" r:id="rId18"/>
    <p:sldId id="288" r:id="rId19"/>
    <p:sldId id="289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660033"/>
    <a:srgbClr val="66FF33"/>
    <a:srgbClr val="993300"/>
    <a:srgbClr val="A3A3A3"/>
    <a:srgbClr val="FEE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68ECEC28-190C-4CBB-A4F4-E359561A1FF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987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63108-924F-4FF3-AA55-7922B5E1EC68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516DB-3930-4123-97ED-3752FECB0258}" type="slidenum">
              <a:rPr lang="en-GB" altLang="cs-CZ"/>
              <a:pPr/>
              <a:t>8</a:t>
            </a:fld>
            <a:endParaRPr lang="en-GB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8D80F-D894-43BA-885C-2C96E935BBBD}" type="slidenum">
              <a:rPr lang="en-GB" altLang="cs-CZ"/>
              <a:pPr/>
              <a:t>10</a:t>
            </a:fld>
            <a:endParaRPr lang="en-GB" altLang="cs-CZ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BA119-D313-4827-A50A-057FAFF888A1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C4E9B-4028-4024-8135-6C1D24BA925A}" type="slidenum">
              <a:rPr lang="en-GB" altLang="cs-CZ"/>
              <a:pPr/>
              <a:t>16</a:t>
            </a:fld>
            <a:endParaRPr lang="en-GB" altLang="cs-CZ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7F82D-0754-41F7-8B31-825BE42E1B49}" type="slidenum">
              <a:rPr lang="en-GB" altLang="cs-CZ"/>
              <a:pPr/>
              <a:t>17</a:t>
            </a:fld>
            <a:endParaRPr lang="en-GB" altLang="cs-CZ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571E5-241B-4CC2-8F51-23D14371EFC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0033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573A-752A-4112-A1E0-C8476ABA47F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038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D9D47-143B-40DC-B273-F8AD6A8F20E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7506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59EC0C-1FB0-4A21-80E0-D7A4C02A6EB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1478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2A7AA4-0554-4625-92E1-50A0848A34C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0066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7E2E5-8237-4B18-BCBC-9896D409AB0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9640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F7A3E-52F7-4AE0-9150-B2970444C7C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48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DE538-3C47-416C-B894-E990A930CAA9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3050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0E87-128B-4DB1-A920-3C9F9256E684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7457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8C270-E6D8-4330-B1B0-F956BFA1F21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011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D6D3-72EA-43DF-8876-67F4A448EE8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953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00AA-A811-4D94-9308-C3D99DAD3B0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939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2EDC7-7082-4BF9-8D21-ED636F1FD78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617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8C82E-D256-4C45-8F97-8A1E92A60DE7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8494" y="332657"/>
            <a:ext cx="7847012" cy="1800199"/>
          </a:xfrm>
        </p:spPr>
        <p:txBody>
          <a:bodyPr/>
          <a:lstStyle/>
          <a:p>
            <a:r>
              <a:rPr lang="cs-CZ" altLang="cs-CZ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PITNÁ VODA </a:t>
            </a:r>
            <a:br>
              <a:rPr lang="cs-CZ" altLang="cs-CZ" sz="4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PATOGENNÍ MIKROORGANISMY</a:t>
            </a:r>
            <a:endParaRPr lang="en-GB" altLang="cs-CZ" sz="40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5423" y="5013176"/>
            <a:ext cx="878522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Růžička</a:t>
            </a:r>
            <a:endParaRPr lang="cs-CZ" altLang="cs-CZ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Ústav inženýrství </a:t>
            </a:r>
            <a:r>
              <a:rPr lang="cs-CZ" altLang="cs-CZ" sz="2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ochrany životního </a:t>
            </a:r>
            <a:r>
              <a:rPr lang="cs-CZ" altLang="cs-CZ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prostředí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2492896"/>
            <a:ext cx="78470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altLang="cs-CZ" sz="32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XVIII. KRAJSKÁ KONFERENCE EVVO</a:t>
            </a:r>
            <a:endParaRPr lang="en-GB" altLang="cs-CZ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giardia_troph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48075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83167" y="404664"/>
            <a:ext cx="3889375" cy="229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cs-CZ" altLang="cs-CZ" sz="40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Giardia</a:t>
            </a:r>
            <a:r>
              <a:rPr lang="cs-CZ" altLang="cs-CZ" sz="4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40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lamblia</a:t>
            </a:r>
            <a:endParaRPr lang="cs-CZ" altLang="cs-CZ" sz="4000" b="1" i="1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cs-CZ" altLang="cs-CZ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Způsobuje průjmová onemocnění, která </a:t>
            </a:r>
            <a:r>
              <a:rPr lang="cs-CZ" altLang="cs-CZ" sz="24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však jsou léčitelná</a:t>
            </a:r>
          </a:p>
        </p:txBody>
      </p:sp>
      <p:pic>
        <p:nvPicPr>
          <p:cNvPr id="5" name="Picture 2" descr="Výsledek obrázku pro Giardia intestinal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789244" cy="25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2952750" cy="836612"/>
          </a:xfrm>
        </p:spPr>
        <p:txBody>
          <a:bodyPr/>
          <a:lstStyle/>
          <a:p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CYANOBACTERIA</a:t>
            </a:r>
            <a:b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SINICE</a:t>
            </a:r>
          </a:p>
        </p:txBody>
      </p:sp>
      <p:pic>
        <p:nvPicPr>
          <p:cNvPr id="44035" name="Picture 3" descr="Obra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3889375" cy="387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 descr="Obraze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15888"/>
            <a:ext cx="3816350" cy="3271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 descr="Obraze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429000"/>
            <a:ext cx="3816350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23850" y="5445125"/>
            <a:ext cx="2089150" cy="6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 i="1" dirty="0" err="1"/>
              <a:t>Phormidium</a:t>
            </a:r>
            <a:r>
              <a:rPr lang="cs-CZ" altLang="cs-CZ" b="1" dirty="0"/>
              <a:t> sp.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 i="1" dirty="0" err="1"/>
              <a:t>Oscillatoria</a:t>
            </a:r>
            <a:r>
              <a:rPr lang="cs-CZ" altLang="cs-CZ" b="1" dirty="0"/>
              <a:t> sp.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132138" y="692150"/>
            <a:ext cx="2089150" cy="3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 i="1" dirty="0" err="1"/>
              <a:t>Chroococcus</a:t>
            </a:r>
            <a:r>
              <a:rPr lang="cs-CZ" altLang="cs-CZ" b="1" dirty="0"/>
              <a:t> sp.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132138" y="6165850"/>
            <a:ext cx="2089150" cy="3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b="1" i="1" dirty="0" err="1"/>
              <a:t>Pseudocapsa</a:t>
            </a:r>
            <a:r>
              <a:rPr lang="cs-CZ" altLang="cs-CZ" b="1" dirty="0"/>
              <a:t> sp.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04825"/>
          </a:xfrm>
        </p:spPr>
        <p:txBody>
          <a:bodyPr/>
          <a:lstStyle/>
          <a:p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CYANOBACTERIA a CYANOTOXINY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60483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800" b="1" u="sng" dirty="0">
                <a:solidFill>
                  <a:srgbClr val="D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CYANOTOXINY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intracelulární i extracelulární toxiny produkované sinicemi</a:t>
            </a:r>
          </a:p>
          <a:p>
            <a:pPr>
              <a:buFontTx/>
              <a:buNone/>
            </a:pPr>
            <a:endParaRPr lang="cs-CZ" altLang="cs-CZ" sz="18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jsou toxičtější než kurare, strychnin či kobří jed</a:t>
            </a:r>
          </a:p>
          <a:p>
            <a:pPr>
              <a:buFontTx/>
              <a:buNone/>
            </a:pP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nejzávažnější producenti: </a:t>
            </a:r>
            <a:r>
              <a:rPr lang="cs-CZ" altLang="cs-CZ" sz="1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Microcystis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sp., </a:t>
            </a:r>
            <a:r>
              <a:rPr lang="cs-CZ" altLang="cs-CZ" sz="1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Planctothrix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sp., </a:t>
            </a:r>
            <a:r>
              <a:rPr lang="cs-CZ" altLang="cs-CZ" sz="1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Anabaena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sp.</a:t>
            </a:r>
          </a:p>
          <a:p>
            <a:pPr>
              <a:buFontTx/>
              <a:buNone/>
            </a:pP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</a:t>
            </a:r>
            <a:r>
              <a:rPr lang="cs-CZ" altLang="cs-CZ" sz="1800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alkaloidy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peptidy, </a:t>
            </a:r>
            <a:r>
              <a:rPr lang="cs-CZ" altLang="cs-CZ" sz="18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proteolipidy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lipopolysacharidy...</a:t>
            </a:r>
          </a:p>
          <a:p>
            <a:pPr>
              <a:buFontTx/>
              <a:buNone/>
            </a:pPr>
            <a:endParaRPr lang="cs-CZ" altLang="cs-CZ" sz="18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20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Účinky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neurotoxické, </a:t>
            </a:r>
            <a:r>
              <a:rPr lang="cs-CZ" altLang="cs-CZ" sz="18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hepatotoxické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cytotoxické, embryotoxické, genotoxické a 	mutagenní, </a:t>
            </a:r>
            <a:r>
              <a:rPr lang="cs-CZ" altLang="cs-CZ" sz="18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dermatotoxické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18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imunotoxické</a:t>
            </a: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1800" b="1" dirty="0" smtClean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cs-CZ" altLang="cs-CZ" sz="18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18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buFontTx/>
              <a:buNone/>
            </a:pPr>
            <a:endParaRPr lang="cs-CZ" altLang="cs-CZ" sz="18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1600" b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Nejvýznamnější:</a:t>
            </a:r>
          </a:p>
          <a:p>
            <a:pPr>
              <a:buFontTx/>
              <a:buNone/>
            </a:pP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Anatoxiny, </a:t>
            </a:r>
            <a:r>
              <a:rPr lang="cs-CZ" altLang="cs-CZ" sz="16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Saxitoxin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16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Tetrodotoxin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16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Cylindrospermopsin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16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Nodularin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1600" b="1" dirty="0" err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Microcystiny</a:t>
            </a:r>
            <a:r>
              <a:rPr lang="cs-CZ" altLang="cs-CZ" sz="1600" b="1" dirty="0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  <a:p>
            <a:pPr>
              <a:buFontTx/>
              <a:buNone/>
            </a:pPr>
            <a:endParaRPr lang="cs-CZ" altLang="cs-CZ" sz="1600" b="1" dirty="0" smtClean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sz="16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sz="16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462300"/>
                </a:solidFill>
              </a:rPr>
              <a:t>Ochrana proti průniku </a:t>
            </a:r>
            <a:r>
              <a:rPr lang="cs-CZ" altLang="cs-CZ" sz="1400" dirty="0" err="1">
                <a:solidFill>
                  <a:srgbClr val="462300"/>
                </a:solidFill>
              </a:rPr>
              <a:t>cyanotoxinů</a:t>
            </a:r>
            <a:r>
              <a:rPr lang="cs-CZ" altLang="cs-CZ" sz="1400" dirty="0">
                <a:solidFill>
                  <a:srgbClr val="462300"/>
                </a:solidFill>
              </a:rPr>
              <a:t> do pitných vod: - sledování biomasy sinic ve zdrojích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462300"/>
                </a:solidFill>
              </a:rPr>
              <a:t>					       - sledování </a:t>
            </a:r>
            <a:r>
              <a:rPr lang="cs-CZ" altLang="cs-CZ" sz="1400" b="1" dirty="0" err="1">
                <a:solidFill>
                  <a:srgbClr val="462300"/>
                </a:solidFill>
              </a:rPr>
              <a:t>microcystinů</a:t>
            </a:r>
            <a:r>
              <a:rPr lang="cs-CZ" altLang="cs-CZ" sz="1400" dirty="0">
                <a:solidFill>
                  <a:srgbClr val="462300"/>
                </a:solidFill>
              </a:rPr>
              <a:t> v biomase sinic i v surové vodě </a:t>
            </a:r>
          </a:p>
          <a:p>
            <a:pPr>
              <a:buFontTx/>
              <a:buNone/>
            </a:pPr>
            <a:r>
              <a:rPr lang="cs-CZ" altLang="cs-CZ" sz="1400" dirty="0">
                <a:solidFill>
                  <a:srgbClr val="462300"/>
                </a:solidFill>
              </a:rPr>
              <a:t>					       - modifikace vodárenských technologií</a:t>
            </a:r>
            <a:endParaRPr lang="cs-CZ" altLang="cs-CZ" sz="1600" b="1" dirty="0">
              <a:solidFill>
                <a:srgbClr val="462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080666"/>
          </a:xfrm>
        </p:spPr>
        <p:txBody>
          <a:bodyPr/>
          <a:lstStyle/>
          <a:p>
            <a:r>
              <a:rPr lang="cs-CZ" altLang="cs-CZ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 pitná voda 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395" y="188640"/>
            <a:ext cx="8784976" cy="2736304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Teplá voda:</a:t>
            </a:r>
          </a:p>
          <a:p>
            <a:pPr>
              <a:buFontTx/>
              <a:buNone/>
            </a:pPr>
            <a:r>
              <a:rPr lang="cs-CZ" alt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cs-CZ" altLang="cs-CZ" sz="3600" b="1" dirty="0" smtClean="0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</a:rPr>
              <a:t>možnost přítomnosti </a:t>
            </a:r>
            <a:r>
              <a:rPr lang="cs-CZ" altLang="cs-CZ" sz="3600" b="1" dirty="0" err="1" smtClean="0">
                <a:solidFill>
                  <a:srgbClr val="FF0000"/>
                </a:solidFill>
                <a:effectLst>
                  <a:outerShdw blurRad="12700" dist="38100" dir="2700000" algn="tl">
                    <a:srgbClr val="000000"/>
                  </a:outerShdw>
                </a:effectLst>
              </a:rPr>
              <a:t>legionel</a:t>
            </a:r>
            <a:endParaRPr lang="cs-CZ" altLang="cs-CZ" b="1" dirty="0">
              <a:solidFill>
                <a:srgbClr val="FF0000"/>
              </a:solidFill>
              <a:effectLst>
                <a:outerShdw blurRad="127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2800" b="1" i="1" dirty="0" err="1" smtClean="0">
                <a:cs typeface="Arial" charset="0"/>
              </a:rPr>
              <a:t>Legionella</a:t>
            </a:r>
            <a:r>
              <a:rPr lang="cs-CZ" altLang="cs-CZ" sz="2800" b="1" i="1" dirty="0" smtClean="0">
                <a:cs typeface="Arial" charset="0"/>
              </a:rPr>
              <a:t> </a:t>
            </a:r>
            <a:r>
              <a:rPr lang="cs-CZ" altLang="cs-CZ" sz="2800" b="1" i="1" dirty="0" err="1" smtClean="0">
                <a:cs typeface="Arial" charset="0"/>
              </a:rPr>
              <a:t>pneumophila</a:t>
            </a:r>
            <a:r>
              <a:rPr lang="cs-CZ" altLang="cs-CZ" sz="2400" b="1" dirty="0">
                <a:cs typeface="Arial" charset="0"/>
              </a:rPr>
              <a:t>	</a:t>
            </a:r>
            <a:r>
              <a:rPr lang="cs-CZ" altLang="cs-CZ" sz="2400" dirty="0">
                <a:cs typeface="Arial" charset="0"/>
              </a:rPr>
              <a:t>		</a:t>
            </a:r>
          </a:p>
          <a:p>
            <a:pPr>
              <a:buFontTx/>
              <a:buNone/>
            </a:pP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			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  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+ </a:t>
            </a:r>
            <a:r>
              <a:rPr lang="cs-CZ" alt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další druhy !</a:t>
            </a:r>
            <a:r>
              <a:rPr lang="cs-CZ" altLang="cs-CZ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cs-CZ" altLang="cs-CZ" sz="16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10245" name="Picture 5" descr="Výsledek obrázku pro Legionella pneumophi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0398"/>
            <a:ext cx="4480819" cy="29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1" y="3304427"/>
            <a:ext cx="4685646" cy="35142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43608" y="3304427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05160" y="628289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Legionely mají schopnost množit se v savčích makrofázích</a:t>
            </a:r>
            <a:endParaRPr lang="en-GB" sz="1400" b="1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4797048" y="6165304"/>
            <a:ext cx="1008112" cy="288032"/>
          </a:xfrm>
          <a:prstGeom prst="straightConnector1">
            <a:avLst/>
          </a:prstGeom>
          <a:ln w="4762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302625" cy="3097212"/>
          </a:xfrm>
        </p:spPr>
        <p:txBody>
          <a:bodyPr/>
          <a:lstStyle/>
          <a:p>
            <a:r>
              <a:rPr lang="cs-CZ" altLang="cs-CZ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Díky za Vaši pozornost</a:t>
            </a: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 sz="3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 Vaše dotazy…?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PATOGENNÍ PRVOCI  III</a:t>
            </a:r>
          </a:p>
        </p:txBody>
      </p:sp>
      <p:pic>
        <p:nvPicPr>
          <p:cNvPr id="41987" name="Picture 3" descr="ehistolytica_troph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248150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ehistolytica_cys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349625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750" y="5300663"/>
            <a:ext cx="77041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Způsobuje tzv. měňavkovou úplavici (napadá tlusté střevo). Je přenášena zejména nečistou vodou (např. nemytou zeleninou), výskyt je častý v místech s nízkou hygienickou úrovní.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117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/>
          <a:lstStyle/>
          <a:p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BAKTERIE A BAKTERIÁLNÍ KOLONIE</a:t>
            </a:r>
          </a:p>
        </p:txBody>
      </p:sp>
      <p:pic>
        <p:nvPicPr>
          <p:cNvPr id="47107" name="Picture 3" descr="plat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981075"/>
            <a:ext cx="5472112" cy="511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03238"/>
          </a:xfrm>
          <a:noFill/>
          <a:ln/>
        </p:spPr>
        <p:txBody>
          <a:bodyPr/>
          <a:lstStyle/>
          <a:p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TVARY BAKTERIÁLNÍCH KOLONIÍ</a:t>
            </a:r>
          </a:p>
        </p:txBody>
      </p:sp>
      <p:pic>
        <p:nvPicPr>
          <p:cNvPr id="49155" name="Picture 3" descr="P105015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4350" cy="61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9275"/>
          </a:xfrm>
          <a:noFill/>
          <a:ln/>
        </p:spPr>
        <p:txBody>
          <a:bodyPr/>
          <a:lstStyle/>
          <a:p>
            <a:r>
              <a:rPr lang="cs-CZ" altLang="cs-CZ" sz="2400" b="1">
                <a:solidFill>
                  <a:srgbClr val="462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TVARY BAKTERIÁLNÍCH KOLONIÍ</a:t>
            </a:r>
          </a:p>
        </p:txBody>
      </p:sp>
      <p:pic>
        <p:nvPicPr>
          <p:cNvPr id="50179" name="Picture 3" descr="P105016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135937" cy="61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18487" cy="1210145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</a:rPr>
              <a:t>Jaké mikroorganismy musíme brát v potaz při úpravě vody na pitnou ?</a:t>
            </a:r>
            <a:endParaRPr lang="cs-CZ" altLang="cs-CZ" sz="3600" b="1" dirty="0">
              <a:solidFill>
                <a:srgbClr val="3333CC"/>
              </a:solidFill>
              <a:effectLst>
                <a:outerShdw blurRad="12700" dist="25400" dir="2700000" algn="tl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2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18487" cy="1210145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</a:rPr>
              <a:t>Jaké mikroorganismy musíme brát v potaz při úpravě vody na pitnou ?</a:t>
            </a:r>
            <a:endParaRPr lang="cs-CZ" altLang="cs-CZ" sz="3600" b="1" dirty="0">
              <a:solidFill>
                <a:srgbClr val="3333CC"/>
              </a:solidFill>
              <a:effectLst>
                <a:outerShdw blurRad="12700" dist="25400" dir="2700000" algn="tl">
                  <a:schemeClr val="tx1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424862" cy="4525962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Patogenní bakterie</a:t>
            </a:r>
          </a:p>
          <a:p>
            <a:r>
              <a:rPr lang="cs-CZ" altLang="cs-CZ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Viry</a:t>
            </a:r>
            <a:endParaRPr lang="cs-CZ" altLang="cs-CZ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Patogenní </a:t>
            </a:r>
            <a:r>
              <a:rPr lang="cs-CZ" altLang="cs-CZ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„prvoci“</a:t>
            </a:r>
          </a:p>
          <a:p>
            <a:r>
              <a:rPr lang="cs-CZ" altLang="cs-CZ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Cyanobakterie (Sinice)</a:t>
            </a:r>
          </a:p>
          <a:p>
            <a:pPr marL="0" indent="0">
              <a:buNone/>
            </a:pPr>
            <a:endParaRPr lang="cs-CZ" altLang="cs-CZ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sz="2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Rozsivky</a:t>
            </a:r>
          </a:p>
          <a:p>
            <a:r>
              <a:rPr lang="cs-CZ" altLang="cs-CZ" sz="2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Patogenní </a:t>
            </a:r>
            <a:r>
              <a:rPr lang="cs-CZ" altLang="cs-CZ" sz="24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kvasinky </a:t>
            </a:r>
            <a:r>
              <a:rPr lang="cs-CZ" altLang="cs-CZ" sz="2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cs-CZ" altLang="cs-CZ" sz="24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vláknité mikroskopické </a:t>
            </a:r>
            <a:r>
              <a:rPr lang="cs-CZ" altLang="cs-CZ" sz="2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houby</a:t>
            </a:r>
          </a:p>
          <a:p>
            <a:endParaRPr lang="cs-CZ" altLang="cs-CZ" sz="2400" b="1" i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sz="2400" b="1" i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9035" y="116632"/>
            <a:ext cx="8208963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VYHLÁŠKA </a:t>
            </a:r>
            <a:r>
              <a:rPr lang="cs-CZ" altLang="cs-CZ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č. 252 / </a:t>
            </a:r>
            <a:r>
              <a:rPr lang="cs-CZ" altLang="cs-CZ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2004</a:t>
            </a:r>
          </a:p>
          <a:p>
            <a:pPr algn="ctr">
              <a:spcBef>
                <a:spcPct val="20000"/>
              </a:spcBef>
            </a:pPr>
            <a:r>
              <a:rPr lang="cs-CZ" altLang="cs-CZ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(řada novelizací)</a:t>
            </a:r>
            <a:endParaRPr lang="cs-CZ" altLang="cs-CZ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98734" y="4653135"/>
            <a:ext cx="864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+ Limitované celkové počty heterotrofních bakterií</a:t>
            </a:r>
            <a:r>
              <a:rPr lang="cs-CZ" altLang="cs-CZ" sz="2400" b="1" dirty="0" smtClean="0">
                <a:solidFill>
                  <a:srgbClr val="C00000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cs-CZ" altLang="cs-CZ" sz="2400" b="1" dirty="0">
              <a:solidFill>
                <a:srgbClr val="C00000"/>
              </a:solidFill>
              <a:effectLst>
                <a:outerShdw blurRad="12700" dist="25400" dir="2700000" algn="tl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	- psychrofilních (chladnomilných)</a:t>
            </a:r>
          </a:p>
          <a:p>
            <a:pPr>
              <a:buFontTx/>
              <a:buNone/>
            </a:pPr>
            <a:r>
              <a:rPr lang="cs-CZ" altLang="cs-CZ" sz="2400" b="1" dirty="0">
                <a:solidFill>
                  <a:srgbClr val="C00000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	- </a:t>
            </a:r>
            <a:r>
              <a:rPr lang="cs-CZ" altLang="cs-CZ" sz="2400" b="1" dirty="0" smtClean="0">
                <a:solidFill>
                  <a:srgbClr val="C00000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mesofilních</a:t>
            </a:r>
            <a:endParaRPr lang="cs-CZ" altLang="cs-CZ" sz="2400" b="1" dirty="0">
              <a:solidFill>
                <a:srgbClr val="C00000"/>
              </a:solidFill>
              <a:effectLst>
                <a:outerShdw blurRad="12700" dist="25400" dir="2700000" algn="tl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8734" y="1628616"/>
            <a:ext cx="867312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altLang="cs-CZ" sz="3200" b="1" i="1" dirty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Escherichia </a:t>
            </a:r>
            <a:r>
              <a:rPr lang="cs-CZ" altLang="cs-CZ" sz="3200" b="1" i="1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coli + </a:t>
            </a:r>
            <a:r>
              <a:rPr lang="cs-CZ" altLang="cs-CZ" sz="2400" b="1" i="1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ostatní </a:t>
            </a:r>
            <a:r>
              <a:rPr lang="cs-CZ" altLang="cs-CZ" sz="2400" b="1" i="1" dirty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koliformní </a:t>
            </a:r>
            <a:r>
              <a:rPr lang="cs-CZ" altLang="cs-CZ" sz="2400" b="1" i="1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bakterie</a:t>
            </a:r>
          </a:p>
          <a:p>
            <a:pPr lvl="0">
              <a:lnSpc>
                <a:spcPct val="80000"/>
              </a:lnSpc>
            </a:pPr>
            <a:endParaRPr lang="cs-CZ" altLang="cs-CZ" sz="2400" b="1" dirty="0" smtClean="0"/>
          </a:p>
          <a:p>
            <a:pPr lvl="0">
              <a:lnSpc>
                <a:spcPct val="80000"/>
              </a:lnSpc>
            </a:pPr>
            <a:r>
              <a:rPr lang="cs-CZ" altLang="cs-CZ" sz="2800" b="1" dirty="0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Enterokoky</a:t>
            </a:r>
            <a:endParaRPr lang="cs-CZ" sz="2800" b="1" dirty="0">
              <a:solidFill>
                <a:srgbClr val="3333CC"/>
              </a:solidFill>
              <a:effectLst>
                <a:outerShdw blurRad="12700" dist="25400" dir="2700000" algn="tl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lnSpc>
                <a:spcPct val="80000"/>
              </a:lnSpc>
            </a:pPr>
            <a:r>
              <a:rPr lang="cs-CZ" altLang="cs-CZ" sz="2800" b="1" i="1" dirty="0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Clostridium </a:t>
            </a:r>
            <a:r>
              <a:rPr lang="cs-CZ" altLang="cs-CZ" sz="2800" b="1" i="1" dirty="0" err="1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perfringens</a:t>
            </a:r>
            <a:endParaRPr lang="cs-CZ" sz="2800" b="1" i="1" dirty="0">
              <a:solidFill>
                <a:srgbClr val="3333CC"/>
              </a:solidFill>
              <a:effectLst>
                <a:outerShdw blurRad="12700" dist="25400" dir="2700000" algn="tl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endParaRPr lang="cs-CZ" altLang="cs-CZ" sz="2800" b="1" i="1" dirty="0" smtClean="0">
              <a:solidFill>
                <a:srgbClr val="3333CC"/>
              </a:solidFill>
              <a:effectLst>
                <a:outerShdw blurRad="12700" dist="25400" dir="2700000" algn="tl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cs-CZ" altLang="cs-CZ" sz="2800" b="1" i="1" dirty="0" smtClean="0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Pseudomonas </a:t>
            </a:r>
            <a:r>
              <a:rPr lang="cs-CZ" altLang="cs-CZ" sz="2800" b="1" i="1" dirty="0">
                <a:solidFill>
                  <a:srgbClr val="3333CC"/>
                </a:solidFill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aeruginosa </a:t>
            </a:r>
            <a:r>
              <a:rPr lang="cs-CZ" altLang="cs-CZ" sz="2000" b="1" dirty="0" smtClean="0">
                <a:effectLst>
                  <a:outerShdw blurRad="12700" dist="25400" dir="2700000" algn="tl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(jen u balených pitných vod)</a:t>
            </a:r>
            <a:endParaRPr lang="en-GB" sz="2000" b="1" dirty="0">
              <a:effectLst>
                <a:outerShdw blurRad="12700" dist="25400" dir="2700000" algn="tl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43192" cy="850106"/>
          </a:xfrm>
        </p:spPr>
        <p:txBody>
          <a:bodyPr/>
          <a:lstStyle/>
          <a:p>
            <a:pPr algn="l"/>
            <a:r>
              <a:rPr lang="cs-CZ" altLang="cs-CZ" sz="4000" b="1" i="1" kern="1200" dirty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  <a:latin typeface="Arial" charset="0"/>
                <a:ea typeface="+mn-ea"/>
                <a:cs typeface="+mn-cs"/>
              </a:rPr>
              <a:t>Escherichia coli</a:t>
            </a:r>
            <a:endParaRPr lang="en-GB" sz="4000" b="1" i="1" kern="1200" dirty="0">
              <a:solidFill>
                <a:srgbClr val="FF0000"/>
              </a:solidFill>
              <a:effectLst>
                <a:outerShdw blurRad="12700" dist="12700" dir="2700000" algn="tl">
                  <a:schemeClr val="tx1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712968" cy="504056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EHEC</a:t>
            </a:r>
            <a:r>
              <a:rPr lang="cs-CZ" sz="2400" dirty="0" smtClean="0"/>
              <a:t> = </a:t>
            </a:r>
            <a:r>
              <a:rPr lang="cs-CZ" sz="2400" dirty="0" err="1" smtClean="0"/>
              <a:t>enterohemoragické</a:t>
            </a:r>
            <a:r>
              <a:rPr lang="cs-CZ" sz="2400" dirty="0" smtClean="0"/>
              <a:t> </a:t>
            </a:r>
            <a:r>
              <a:rPr lang="cs-CZ" sz="2400" i="1" dirty="0" smtClean="0"/>
              <a:t>E. coli</a:t>
            </a:r>
          </a:p>
          <a:p>
            <a:pPr marL="0" indent="0">
              <a:buNone/>
            </a:pPr>
            <a:r>
              <a:rPr lang="cs-CZ" sz="2400" i="1" dirty="0"/>
              <a:t>	</a:t>
            </a:r>
            <a:r>
              <a:rPr lang="cs-CZ" sz="2400" i="1" dirty="0" smtClean="0"/>
              <a:t>	</a:t>
            </a:r>
            <a:r>
              <a:rPr lang="cs-CZ" sz="2400" dirty="0" smtClean="0"/>
              <a:t>produkce </a:t>
            </a:r>
            <a:r>
              <a:rPr lang="cs-CZ" sz="2400" b="1" i="1" kern="1200" dirty="0" err="1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  <a:latin typeface="Arial" charset="0"/>
              </a:rPr>
              <a:t>verotoxinu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b="1" i="1" kern="1200" dirty="0" err="1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  <a:latin typeface="Arial" charset="0"/>
              </a:rPr>
              <a:t>shiga-like</a:t>
            </a:r>
            <a:r>
              <a:rPr lang="cs-CZ" sz="2400" b="1" i="1" kern="1200" dirty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  <a:latin typeface="Arial" charset="0"/>
              </a:rPr>
              <a:t> </a:t>
            </a:r>
            <a:r>
              <a:rPr lang="cs-CZ" sz="2400" b="1" i="1" kern="1200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  <a:latin typeface="Arial" charset="0"/>
              </a:rPr>
              <a:t>toxinu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b="1" dirty="0" smtClean="0"/>
              <a:t>EPEC</a:t>
            </a:r>
            <a:r>
              <a:rPr lang="cs-CZ" sz="2400" dirty="0" smtClean="0"/>
              <a:t> = </a:t>
            </a:r>
            <a:r>
              <a:rPr lang="cs-CZ" sz="2400" dirty="0" err="1" smtClean="0"/>
              <a:t>enteropatogenní</a:t>
            </a:r>
            <a:r>
              <a:rPr lang="cs-CZ" sz="2400" dirty="0" smtClean="0"/>
              <a:t> </a:t>
            </a:r>
            <a:r>
              <a:rPr lang="cs-CZ" sz="2400" i="1" dirty="0"/>
              <a:t>E. coli</a:t>
            </a:r>
          </a:p>
          <a:p>
            <a:pPr marL="0" indent="0">
              <a:buNone/>
            </a:pPr>
            <a:r>
              <a:rPr lang="cs-CZ" sz="2400" dirty="0"/>
              <a:t>		prudké průjmy a </a:t>
            </a:r>
            <a:r>
              <a:rPr lang="cs-CZ" sz="2400" dirty="0" smtClean="0"/>
              <a:t>zvracení, </a:t>
            </a:r>
            <a:r>
              <a:rPr lang="cs-CZ" sz="1800" b="1" dirty="0" smtClean="0"/>
              <a:t>novorozenci, kojenci</a:t>
            </a:r>
            <a:r>
              <a:rPr lang="cs-CZ" sz="2000" dirty="0" smtClean="0"/>
              <a:t> </a:t>
            </a:r>
            <a:endParaRPr lang="cs-CZ" sz="24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ETEC</a:t>
            </a:r>
            <a:r>
              <a:rPr lang="cs-CZ" sz="2400" dirty="0" smtClean="0"/>
              <a:t>  </a:t>
            </a:r>
            <a:r>
              <a:rPr lang="cs-CZ" sz="2400" dirty="0"/>
              <a:t>= </a:t>
            </a:r>
            <a:r>
              <a:rPr lang="cs-CZ" sz="2400" dirty="0" err="1"/>
              <a:t>enterotoxigenní</a:t>
            </a:r>
            <a:r>
              <a:rPr lang="cs-CZ" sz="2400" dirty="0"/>
              <a:t> </a:t>
            </a:r>
            <a:r>
              <a:rPr lang="cs-CZ" sz="2400" i="1" dirty="0"/>
              <a:t>E. coli</a:t>
            </a:r>
          </a:p>
          <a:p>
            <a:pPr marL="0" indent="0">
              <a:buNone/>
            </a:pPr>
            <a:r>
              <a:rPr lang="cs-CZ" sz="2400" dirty="0" smtClean="0"/>
              <a:t>		produkuje enterotoxin(y), </a:t>
            </a:r>
            <a:r>
              <a:rPr lang="cs-CZ" sz="1800" b="1" dirty="0" smtClean="0"/>
              <a:t>tropy - cestovatelské průjmy</a:t>
            </a: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EIEC</a:t>
            </a:r>
            <a:r>
              <a:rPr lang="cs-CZ" sz="2400" dirty="0" smtClean="0"/>
              <a:t>  </a:t>
            </a:r>
            <a:r>
              <a:rPr lang="cs-CZ" sz="2400" dirty="0"/>
              <a:t>= </a:t>
            </a:r>
            <a:r>
              <a:rPr lang="cs-CZ" sz="2400" dirty="0" err="1" smtClean="0"/>
              <a:t>enteroinvasivní</a:t>
            </a:r>
            <a:r>
              <a:rPr lang="cs-CZ" sz="2400" dirty="0" smtClean="0"/>
              <a:t> </a:t>
            </a:r>
            <a:r>
              <a:rPr lang="cs-CZ" sz="2400" i="1" dirty="0"/>
              <a:t>E. </a:t>
            </a:r>
            <a:r>
              <a:rPr lang="cs-CZ" sz="2400" i="1" dirty="0" smtClean="0"/>
              <a:t>coli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i="1" dirty="0"/>
              <a:t>		 </a:t>
            </a:r>
            <a:r>
              <a:rPr lang="cs-CZ" sz="2400" dirty="0"/>
              <a:t>větší děti, </a:t>
            </a:r>
            <a:r>
              <a:rPr lang="cs-CZ" sz="2400" dirty="0" smtClean="0"/>
              <a:t>dospělí, </a:t>
            </a:r>
            <a:r>
              <a:rPr lang="cs-CZ" sz="1800" b="1" dirty="0"/>
              <a:t>průběh připomíná </a:t>
            </a:r>
            <a:r>
              <a:rPr lang="cs-CZ" sz="1800" b="1" dirty="0" smtClean="0"/>
              <a:t>bakteriální úplavici</a:t>
            </a:r>
            <a:endParaRPr lang="cs-CZ" sz="18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0983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7717621" y="17373"/>
            <a:ext cx="1320966" cy="576064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VIRY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7521007" y="4011254"/>
            <a:ext cx="148964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1A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87313" algn="just">
              <a:spcBef>
                <a:spcPts val="0"/>
              </a:spcBef>
              <a:defRPr/>
            </a:pPr>
            <a:r>
              <a:rPr lang="cs-C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Lidský </a:t>
            </a:r>
          </a:p>
          <a:p>
            <a:pPr indent="-87313" algn="just">
              <a:spcBef>
                <a:spcPts val="0"/>
              </a:spcBef>
              <a:defRPr/>
            </a:pPr>
            <a:r>
              <a:rPr lang="cs-CZ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rotavirus</a:t>
            </a:r>
            <a:endParaRPr lang="cs-CZ" sz="1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592" y="529923"/>
            <a:ext cx="894705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1A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-87313">
              <a:spcBef>
                <a:spcPts val="600"/>
              </a:spcBef>
              <a:defRPr/>
            </a:pPr>
            <a:r>
              <a:rPr lang="cs-CZ" sz="2000" b="1" i="1" dirty="0" err="1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Rotaviry</a:t>
            </a:r>
            <a:r>
              <a:rPr lang="cs-CZ" sz="2000" b="1" i="1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:</a:t>
            </a:r>
            <a:r>
              <a:rPr lang="cs-CZ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celosvětově průjmová onemocnění, často u dětí, závažná zejména pro děti </a:t>
            </a:r>
            <a:r>
              <a:rPr lang="cs-CZ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 </a:t>
            </a:r>
            <a:r>
              <a:rPr lang="cs-CZ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let. </a:t>
            </a:r>
            <a:endParaRPr lang="cs-CZ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6" name="Picture 2" descr="pohled mikroskopem na rotavi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32" y="1047765"/>
            <a:ext cx="4233555" cy="29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3709" y="5733256"/>
            <a:ext cx="895733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7313" algn="just">
              <a:spcBef>
                <a:spcPts val="600"/>
              </a:spcBef>
              <a:defRPr/>
            </a:pPr>
            <a:r>
              <a:rPr lang="cs-CZ" sz="2000" b="1" i="1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Enteroviry:</a:t>
            </a:r>
            <a:r>
              <a:rPr lang="cs-CZ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cs-CZ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onemocnění </a:t>
            </a:r>
            <a:r>
              <a:rPr lang="cs-CZ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mimo trávicí trakt</a:t>
            </a:r>
            <a:r>
              <a:rPr lang="cs-CZ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pronikají střevní sliznicí dále do organismu. </a:t>
            </a:r>
            <a:endParaRPr lang="cs-CZ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-87313" algn="just">
              <a:spcBef>
                <a:spcPts val="600"/>
              </a:spcBef>
              <a:defRPr/>
            </a:pP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Řada </a:t>
            </a: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infekcí bezpříznaková, někdy jde </a:t>
            </a: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však o velmi </a:t>
            </a: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závažná onemocnění </a:t>
            </a: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(meningitidy, encefalitidy, polyneuritidy, respirační onemocnění aj.).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56483" y="932214"/>
            <a:ext cx="4691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87313">
              <a:spcBef>
                <a:spcPts val="600"/>
              </a:spcBef>
              <a:defRPr/>
            </a:pP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Roční dětská úmrtnost na </a:t>
            </a:r>
            <a:r>
              <a:rPr lang="cs-CZ" sz="1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rotavirové</a:t>
            </a: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infekce je v </a:t>
            </a: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řádu </a:t>
            </a:r>
            <a:r>
              <a:rPr lang="cs-CZ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statisíců </a:t>
            </a:r>
            <a:r>
              <a:rPr lang="cs-CZ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případů</a:t>
            </a: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nejvíce </a:t>
            </a: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 rozvojových zemích.</a:t>
            </a:r>
          </a:p>
        </p:txBody>
      </p:sp>
      <p:pic>
        <p:nvPicPr>
          <p:cNvPr id="4" name="Picture 2" descr="norovirus illness primary care doctor jupi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" y="2473664"/>
            <a:ext cx="4691547" cy="28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17" y="2060848"/>
            <a:ext cx="466959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1A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cs-CZ" sz="2000" b="1" i="1" dirty="0" err="1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Noroviry</a:t>
            </a:r>
            <a:r>
              <a:rPr lang="cs-CZ" sz="2000" b="1" i="1" dirty="0" smtClean="0">
                <a:solidFill>
                  <a:srgbClr val="FF0000"/>
                </a:solidFill>
                <a:effectLst>
                  <a:outerShdw blurRad="12700" dist="12700" dir="2700000" algn="tl">
                    <a:schemeClr val="tx1"/>
                  </a:outerShdw>
                </a:effectLst>
              </a:rPr>
              <a:t>:</a:t>
            </a:r>
            <a:r>
              <a:rPr lang="cs-CZ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nejčetnější původci virových gastroenteritid</a:t>
            </a:r>
            <a:endParaRPr lang="cs-CZ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Výskyt parazitických prvoků ve </a:t>
            </a:r>
            <a:r>
              <a:rPr lang="cs-CZ" alt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vodách</a:t>
            </a:r>
            <a:endParaRPr lang="cs-CZ" altLang="cs-CZ" sz="2800" b="1" dirty="0">
              <a:solidFill>
                <a:srgbClr val="582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4248150"/>
          </a:xfrm>
        </p:spPr>
        <p:txBody>
          <a:bodyPr/>
          <a:lstStyle/>
          <a:p>
            <a:pPr>
              <a:buFontTx/>
              <a:buNone/>
            </a:pPr>
            <a:endParaRPr lang="cs-CZ" altLang="cs-CZ" b="1" i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44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Cryptosporidium</a:t>
            </a:r>
            <a:r>
              <a:rPr lang="cs-CZ" altLang="cs-CZ" sz="4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sp.</a:t>
            </a:r>
            <a:endParaRPr lang="cs-CZ" altLang="cs-CZ" sz="44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sz="4400" b="1" i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sz="4400" b="1" i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Giardia</a:t>
            </a:r>
            <a:r>
              <a:rPr lang="cs-CZ" altLang="cs-CZ" sz="44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400" b="1" i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lamblia</a:t>
            </a:r>
            <a:endParaRPr lang="cs-CZ" altLang="cs-CZ" b="1" i="1" dirty="0"/>
          </a:p>
          <a:p>
            <a:pPr>
              <a:buFontTx/>
              <a:buNone/>
            </a:pPr>
            <a:endParaRPr lang="cs-CZ" altLang="cs-CZ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9"/>
            <a:ext cx="8229600" cy="792831"/>
          </a:xfrm>
        </p:spPr>
        <p:txBody>
          <a:bodyPr/>
          <a:lstStyle/>
          <a:p>
            <a:r>
              <a:rPr lang="cs-CZ" altLang="cs-CZ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Cryptosporidium</a:t>
            </a:r>
            <a:r>
              <a:rPr lang="cs-CZ" alt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sp.</a:t>
            </a:r>
          </a:p>
        </p:txBody>
      </p:sp>
      <p:pic>
        <p:nvPicPr>
          <p:cNvPr id="36867" name="Picture 3" descr="cryptosporidium_oocys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4744"/>
            <a:ext cx="3746500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ryptosporidium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1" y="1124744"/>
            <a:ext cx="4145938" cy="32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9388" y="4797152"/>
            <a:ext cx="8713787" cy="18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E1A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Parazitují ve střevním traktu živočichů (v tenkém střevě)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Průjmové </a:t>
            </a:r>
            <a:r>
              <a:rPr lang="cs-CZ" alt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onemocnění</a:t>
            </a:r>
            <a:endParaRPr lang="cs-CZ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Závažné onemocnění u imunodeficientních </a:t>
            </a:r>
            <a:r>
              <a:rPr lang="cs-CZ" alt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osob</a:t>
            </a:r>
            <a:endParaRPr lang="cs-CZ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cs-CZ" alt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Může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pronikat do pitné </a:t>
            </a:r>
            <a:r>
              <a:rPr lang="cs-CZ" alt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vody !</a:t>
            </a:r>
            <a:endParaRPr lang="en-US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Velikost oocyst cca 5 </a:t>
            </a:r>
            <a:r>
              <a:rPr lang="en-US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µ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084763"/>
            <a:ext cx="8229600" cy="936625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cs-CZ" altLang="cs-CZ" sz="2000" b="1"/>
              <a:t>- </a:t>
            </a:r>
            <a:r>
              <a:rPr lang="cs-CZ" alt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existuje řada dalších druhů kryptosporidií</a:t>
            </a:r>
            <a:br>
              <a:rPr lang="cs-CZ" alt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altLang="cs-CZ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- kryptosporidie jsou značně odolné vůči desinfekčním látkám</a:t>
            </a:r>
          </a:p>
        </p:txBody>
      </p:sp>
      <p:pic>
        <p:nvPicPr>
          <p:cNvPr id="38915" name="Picture 3" descr="17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8913"/>
            <a:ext cx="5799138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989138"/>
            <a:ext cx="3276600" cy="13128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cs-CZ" altLang="cs-CZ" sz="28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Cryptosporidium </a:t>
            </a:r>
          </a:p>
          <a:p>
            <a:pPr algn="ctr">
              <a:lnSpc>
                <a:spcPct val="70000"/>
              </a:lnSpc>
              <a:spcBef>
                <a:spcPct val="15000"/>
              </a:spcBef>
            </a:pPr>
            <a:r>
              <a:rPr lang="cs-CZ" altLang="cs-CZ" sz="28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parvum</a:t>
            </a:r>
          </a:p>
          <a:p>
            <a:pPr algn="ctr">
              <a:lnSpc>
                <a:spcPct val="70000"/>
              </a:lnSpc>
              <a:spcBef>
                <a:spcPct val="15000"/>
              </a:spcBef>
            </a:pPr>
            <a:endParaRPr lang="cs-CZ" altLang="cs-CZ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ct val="15000"/>
              </a:spcBef>
            </a:pPr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(na povrchu enterocytu)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336</Words>
  <Application>Microsoft Office PowerPoint</Application>
  <PresentationFormat>Předvádění na obrazovce (4:3)</PresentationFormat>
  <Paragraphs>107</Paragraphs>
  <Slides>19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Výchozí návrh</vt:lpstr>
      <vt:lpstr>PITNÁ VODA  A PATOGENNÍ MIKROORGANISMY</vt:lpstr>
      <vt:lpstr>Jaké mikroorganismy musíme brát v potaz při úpravě vody na pitnou ?</vt:lpstr>
      <vt:lpstr>Jaké mikroorganismy musíme brát v potaz při úpravě vody na pitnou ?</vt:lpstr>
      <vt:lpstr>Prezentace aplikace PowerPoint</vt:lpstr>
      <vt:lpstr>Escherichia coli</vt:lpstr>
      <vt:lpstr>VIRY</vt:lpstr>
      <vt:lpstr>Výskyt parazitických prvoků ve vodách</vt:lpstr>
      <vt:lpstr>Cryptosporidium sp.</vt:lpstr>
      <vt:lpstr>- existuje řada dalších druhů kryptosporidií - kryptosporidie jsou značně odolné vůči desinfekčním látkám</vt:lpstr>
      <vt:lpstr>Prezentace aplikace PowerPoint</vt:lpstr>
      <vt:lpstr>CYANOBACTERIA SINICE</vt:lpstr>
      <vt:lpstr>CYANOBACTERIA a CYANOTOXINY</vt:lpstr>
      <vt:lpstr>Jen pitná voda ?</vt:lpstr>
      <vt:lpstr>Prezentace aplikace PowerPoint</vt:lpstr>
      <vt:lpstr>Díky za Vaši pozornost   a co Vaše dotazy…?</vt:lpstr>
      <vt:lpstr>PATOGENNÍ PRVOCI  III</vt:lpstr>
      <vt:lpstr>BAKTERIE A BAKTERIÁLNÍ KOLONIE</vt:lpstr>
      <vt:lpstr>TVARY BAKTERIÁLNÍCH KOLONIÍ</vt:lpstr>
      <vt:lpstr>TVARY BAKTERIÁLNÍCH KOLONIÍ</vt:lpstr>
    </vt:vector>
  </TitlesOfParts>
  <Company>FT UTB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MATERIÁLY K SEMINÁŘI  Obecné mikrobiologie pro obor  Řízení technologických rizik</dc:title>
  <dc:creator>Jan Růžička</dc:creator>
  <cp:lastModifiedBy>Růžička Jan</cp:lastModifiedBy>
  <cp:revision>35</cp:revision>
  <dcterms:created xsi:type="dcterms:W3CDTF">2010-12-09T10:35:41Z</dcterms:created>
  <dcterms:modified xsi:type="dcterms:W3CDTF">2018-11-15T07:16:20Z</dcterms:modified>
</cp:coreProperties>
</file>