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59" r:id="rId8"/>
    <p:sldId id="258" r:id="rId9"/>
    <p:sldId id="25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93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96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97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30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099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31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658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55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45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09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38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16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04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88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98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14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45B48-1CBF-49E1-9C51-04355CC23681}" type="datetimeFigureOut">
              <a:rPr lang="cs-CZ" smtClean="0"/>
              <a:t>12.11.2019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2D181F-FE3D-4C40-9082-4B4476B65D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80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cs-CZ"/>
              <a:t>Proč se potřebujeme starat o půdu?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/>
          <a:p>
            <a:r>
              <a:rPr lang="cs-CZ"/>
              <a:t>Ing. Ludmila Mužikovská</a:t>
            </a:r>
          </a:p>
          <a:p>
            <a:r>
              <a:rPr lang="cs-CZ"/>
              <a:t>Ekofarma Agrofyto Lidečko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87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48BBD46-D0A2-43AE-8F6F-9A30D1A72A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Půda jako dar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Půda</a:t>
            </a:r>
            <a:r>
              <a:rPr lang="en-US" dirty="0"/>
              <a:t> je </a:t>
            </a:r>
            <a:r>
              <a:rPr lang="en-US" dirty="0" err="1"/>
              <a:t>klíčový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pro </a:t>
            </a:r>
            <a:r>
              <a:rPr lang="en-US" dirty="0" err="1"/>
              <a:t>přežití</a:t>
            </a:r>
            <a:r>
              <a:rPr lang="en-US" dirty="0"/>
              <a:t> </a:t>
            </a:r>
            <a:r>
              <a:rPr lang="en-US" dirty="0" err="1"/>
              <a:t>každé</a:t>
            </a:r>
            <a:r>
              <a:rPr lang="en-US" dirty="0"/>
              <a:t> </a:t>
            </a:r>
            <a:r>
              <a:rPr lang="en-US" dirty="0" err="1"/>
              <a:t>civilizace</a:t>
            </a:r>
            <a:endParaRPr lang="en-US" dirty="0"/>
          </a:p>
          <a:p>
            <a:r>
              <a:rPr lang="en-US" dirty="0" err="1"/>
              <a:t>Půda</a:t>
            </a:r>
            <a:r>
              <a:rPr lang="en-US" dirty="0"/>
              <a:t> a </a:t>
            </a:r>
            <a:r>
              <a:rPr lang="en-US" dirty="0" err="1"/>
              <a:t>voda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systém</a:t>
            </a:r>
            <a:endParaRPr lang="en-US" dirty="0"/>
          </a:p>
          <a:p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785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/>
              <a:t>Půda jako dar obživy</a:t>
            </a:r>
            <a:endParaRPr lang="cs-CZ" dirty="0"/>
          </a:p>
        </p:txBody>
      </p:sp>
      <p:sp>
        <p:nvSpPr>
          <p:cNvPr id="25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Zástupný symbol pro obsah 2"/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Denně mizí více jak 12 ha zemědělské půdy (stavby, dopravní infrastruktura, těžba, …)</a:t>
            </a:r>
          </a:p>
          <a:p>
            <a:r>
              <a:rPr lang="cs-CZ" sz="2000" dirty="0"/>
              <a:t>Půda má sloužit k obživě a radosti ducha</a:t>
            </a:r>
          </a:p>
          <a:p>
            <a:r>
              <a:rPr lang="cs-CZ" sz="2000" dirty="0"/>
              <a:t>PARADOX: Příroda je jen jedna, ale řídí ji tři ministerstva!</a:t>
            </a:r>
          </a:p>
          <a:p>
            <a:r>
              <a:rPr lang="cs-CZ" sz="2000" dirty="0"/>
              <a:t>(NE)hospodaření s půdou: vysoká produkce, odebírání živin, nedodávání organické hmoty (živin), utuženost půdy, zadržování vody</a:t>
            </a:r>
          </a:p>
          <a:p>
            <a:r>
              <a:rPr lang="cs-CZ" sz="2000" dirty="0"/>
              <a:t>ŘEŠENÍ: posílení živočišné výroby, osevní postupy – zařazení jetelovin, využívání meziplodin, využívání kompostu, dotace(?), zvýšení zájmu veřejnosti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b="1" dirty="0"/>
              <a:t>Zdravá půda = zdravé krmivo = zdravá zvířata = zdraví lidé </a:t>
            </a:r>
          </a:p>
          <a:p>
            <a:endParaRPr lang="cs-CZ" b="1" dirty="0"/>
          </a:p>
        </p:txBody>
      </p:sp>
      <p:sp>
        <p:nvSpPr>
          <p:cNvPr id="27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9697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05DE72D-EA2C-42CB-B7B8-9B100FF4C7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r="12871" b="-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dirty="0"/>
              <a:t>Kvalita potravin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4448848" cy="3880773"/>
          </a:xfrm>
        </p:spPr>
        <p:txBody>
          <a:bodyPr>
            <a:normAutofit/>
          </a:bodyPr>
          <a:lstStyle/>
          <a:p>
            <a:r>
              <a:rPr lang="cs-CZ" dirty="0"/>
              <a:t>Potraviny „rostou v supermarketech“. Lepší menší množství kvalitní potraviny, než velké množství nekvalitní.</a:t>
            </a:r>
          </a:p>
          <a:p>
            <a:r>
              <a:rPr lang="cs-CZ" dirty="0"/>
              <a:t>Biopotravina není luxus!</a:t>
            </a:r>
          </a:p>
          <a:p>
            <a:r>
              <a:rPr lang="cs-CZ" dirty="0"/>
              <a:t>Neznáme opravdovou chuť, vůni ani barvu potravin.</a:t>
            </a:r>
          </a:p>
          <a:p>
            <a:endParaRPr lang="cs-CZ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980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Půda jako dar 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Kulturní krajina se vytvářela stovky let</a:t>
            </a:r>
          </a:p>
          <a:p>
            <a:r>
              <a:rPr lang="cs-CZ" dirty="0"/>
              <a:t>Soužití člověka v krajině</a:t>
            </a:r>
          </a:p>
          <a:p>
            <a:r>
              <a:rPr lang="cs-CZ" dirty="0"/>
              <a:t>Přehlížíme problémy s půdou a zemědělskou krajinou. Vnímáme, že je to problém zemědělců a přitom se to týká každého z nás.</a:t>
            </a:r>
          </a:p>
          <a:p>
            <a:r>
              <a:rPr lang="cs-CZ" dirty="0"/>
              <a:t>Krajina bez půdy a zeleně se stává pouští, a co pouště velkoměst?</a:t>
            </a:r>
          </a:p>
        </p:txBody>
      </p:sp>
    </p:spTree>
    <p:extLst>
      <p:ext uri="{BB962C8B-B14F-4D97-AF65-F5344CB8AC3E}">
        <p14:creationId xmlns:p14="http://schemas.microsoft.com/office/powerpoint/2010/main" val="232257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E0CB59-93BA-4619-B427-6A8FBA93C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3" r="8698" b="-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dirty="0"/>
              <a:t>Půda jako dar poznání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cs-CZ" dirty="0"/>
              <a:t>Dar poznání je zdrojem cestovního ruchu</a:t>
            </a:r>
          </a:p>
          <a:p>
            <a:r>
              <a:rPr lang="cs-CZ" dirty="0"/>
              <a:t>Každý je doma ve své krajině</a:t>
            </a:r>
          </a:p>
          <a:p>
            <a:r>
              <a:rPr lang="cs-CZ" dirty="0"/>
              <a:t>Hluboké a pevné kořeny ve svém kraji</a:t>
            </a:r>
          </a:p>
          <a:p>
            <a:r>
              <a:rPr lang="cs-CZ" dirty="0"/>
              <a:t>Tradice </a:t>
            </a:r>
          </a:p>
          <a:p>
            <a:r>
              <a:rPr lang="cs-CZ" dirty="0"/>
              <a:t>Půda a venkov jsou jedno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18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97DE6-9672-4F94-99E6-60F99F19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6" r="13466" b="-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Půdu máme propůjčenou od příští generace, ale je to i dědictví generací minulých.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Není možné z půdy jen brát, ale je nutné i dodávat.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Mizí slušnost, pokora a úcta k trvalým hodnotám.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259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98D2EA9-60C8-4E91-960C-CF5CD0779D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r="16980" b="-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9" name="Title 38">
            <a:extLst>
              <a:ext uri="{FF2B5EF4-FFF2-40B4-BE49-F238E27FC236}">
                <a16:creationId xmlns:a16="http://schemas.microsoft.com/office/drawing/2014/main" id="{85B98D43-4599-481C-963E-05CE85EA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6130FA7-4D9D-4F9F-8196-FCAE2E2D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652048" cy="3880773"/>
          </a:xfrm>
        </p:spPr>
        <p:txBody>
          <a:bodyPr>
            <a:normAutofit/>
          </a:bodyPr>
          <a:lstStyle/>
          <a:p>
            <a:r>
              <a:rPr lang="cs-CZ" sz="2400" b="1" dirty="0"/>
              <a:t>Dokážeme si cokoliv vyrobit a koupit, ale půdu nedokážeme na těch rotačkách</a:t>
            </a:r>
            <a:r>
              <a:rPr lang="en-US" sz="2400" b="1" dirty="0"/>
              <a:t>,</a:t>
            </a:r>
            <a:r>
              <a:rPr lang="cs-CZ" sz="2400" b="1" dirty="0"/>
              <a:t> co vyrábějí peníze, natočit. </a:t>
            </a:r>
          </a:p>
          <a:p>
            <a:endParaRPr lang="cs-CZ" sz="2400" b="1" dirty="0"/>
          </a:p>
          <a:p>
            <a:r>
              <a:rPr lang="cs-CZ" sz="2400" b="1" dirty="0"/>
              <a:t>Peníze natiskneme,</a:t>
            </a:r>
            <a:br>
              <a:rPr lang="cs-CZ" sz="2400" b="1" dirty="0"/>
            </a:br>
            <a:r>
              <a:rPr lang="cs-CZ" sz="2400" b="1" dirty="0"/>
              <a:t>ale půdu NE!</a:t>
            </a:r>
            <a:endParaRPr lang="en-US" sz="2400" b="1" dirty="0"/>
          </a:p>
          <a:p>
            <a:endParaRPr lang="cs-CZ" dirty="0"/>
          </a:p>
          <a:p>
            <a:endParaRPr lang="en-US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956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880279-13D6-4783-8634-7034457008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0" r="2188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4624340" cy="3880773"/>
          </a:xfrm>
        </p:spPr>
        <p:txBody>
          <a:bodyPr>
            <a:normAutofit/>
          </a:bodyPr>
          <a:lstStyle/>
          <a:p>
            <a:r>
              <a:rPr lang="cs-CZ" b="1" dirty="0"/>
              <a:t>P</a:t>
            </a:r>
            <a:r>
              <a:rPr lang="cs-CZ" dirty="0"/>
              <a:t> – pole - polnosti – neobnovitelný zdroj, </a:t>
            </a:r>
          </a:p>
          <a:p>
            <a:r>
              <a:rPr lang="cs-CZ" b="1" dirty="0"/>
              <a:t>Ú </a:t>
            </a:r>
            <a:r>
              <a:rPr lang="cs-CZ" dirty="0"/>
              <a:t>– úroda, úrodnost není možná bez života v půdě </a:t>
            </a:r>
          </a:p>
          <a:p>
            <a:r>
              <a:rPr lang="cs-CZ" b="1" dirty="0"/>
              <a:t>D </a:t>
            </a:r>
            <a:r>
              <a:rPr lang="cs-CZ" dirty="0"/>
              <a:t>– dar, jak s tímto vzácným darem zacházíme</a:t>
            </a:r>
          </a:p>
          <a:p>
            <a:r>
              <a:rPr lang="cs-CZ" b="1" dirty="0"/>
              <a:t>A </a:t>
            </a:r>
            <a:r>
              <a:rPr lang="cs-CZ" dirty="0"/>
              <a:t>– Amen (Staň se) – dědictví otců i pro generace příští, zachovej nám Pane. </a:t>
            </a:r>
          </a:p>
          <a:p>
            <a:endParaRPr lang="cs-CZ" sz="1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5119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355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Proč se potřebujeme starat o půdu?</vt:lpstr>
      <vt:lpstr>Půda jako dar života</vt:lpstr>
      <vt:lpstr>Půda jako dar obživy</vt:lpstr>
      <vt:lpstr>Kvalita potravin</vt:lpstr>
      <vt:lpstr>Půda jako dar žití</vt:lpstr>
      <vt:lpstr>Půda jako dar poznání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Proč se potřebujeme starat o půdu?</dc:title>
  <dc:creator>Rumanek, Jaroslav</dc:creator>
  <cp:lastModifiedBy>Rumanek, Jaroslav</cp:lastModifiedBy>
  <cp:revision>4</cp:revision>
  <dcterms:created xsi:type="dcterms:W3CDTF">2019-11-12T20:48:03Z</dcterms:created>
  <dcterms:modified xsi:type="dcterms:W3CDTF">2019-11-12T21:06:17Z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29aa55-c717-49c7-96ad-42e953bc7712_Enabled">
    <vt:lpwstr>True</vt:lpwstr>
  </property>
  <property fmtid="{D5CDD505-2E9C-101B-9397-08002B2CF9AE}" pid="3" name="MSIP_Label_b029aa55-c717-49c7-96ad-42e953bc7712_SiteId">
    <vt:lpwstr>e46bc88e-1a4b-44ff-a158-1b9f7eb4561e</vt:lpwstr>
  </property>
  <property fmtid="{D5CDD505-2E9C-101B-9397-08002B2CF9AE}" pid="4" name="MSIP_Label_b029aa55-c717-49c7-96ad-42e953bc7712_Owner">
    <vt:lpwstr>JaroslavR@oriflame.com</vt:lpwstr>
  </property>
  <property fmtid="{D5CDD505-2E9C-101B-9397-08002B2CF9AE}" pid="5" name="MSIP_Label_b029aa55-c717-49c7-96ad-42e953bc7712_SetDate">
    <vt:lpwstr>2019-11-12T20:49:17.8680517Z</vt:lpwstr>
  </property>
  <property fmtid="{D5CDD505-2E9C-101B-9397-08002B2CF9AE}" pid="6" name="MSIP_Label_b029aa55-c717-49c7-96ad-42e953bc7712_Name">
    <vt:lpwstr>Internal</vt:lpwstr>
  </property>
  <property fmtid="{D5CDD505-2E9C-101B-9397-08002B2CF9AE}" pid="7" name="MSIP_Label_b029aa55-c717-49c7-96ad-42e953bc7712_Application">
    <vt:lpwstr>Microsoft Azure Information Protection</vt:lpwstr>
  </property>
  <property fmtid="{D5CDD505-2E9C-101B-9397-08002B2CF9AE}" pid="8" name="MSIP_Label_b029aa55-c717-49c7-96ad-42e953bc7712_Extended_MSFT_Method">
    <vt:lpwstr>Automatic</vt:lpwstr>
  </property>
  <property fmtid="{D5CDD505-2E9C-101B-9397-08002B2CF9AE}" pid="9" name="Sensitivity">
    <vt:lpwstr>Internal</vt:lpwstr>
  </property>
</Properties>
</file>