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sldIdLst>
    <p:sldId id="271" r:id="rId2"/>
    <p:sldId id="367" r:id="rId3"/>
    <p:sldId id="369" r:id="rId4"/>
    <p:sldId id="372" r:id="rId5"/>
    <p:sldId id="373" r:id="rId6"/>
    <p:sldId id="376" r:id="rId7"/>
    <p:sldId id="374" r:id="rId8"/>
    <p:sldId id="375" r:id="rId9"/>
    <p:sldId id="378" r:id="rId10"/>
    <p:sldId id="377" r:id="rId11"/>
    <p:sldId id="36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D96"/>
    <a:srgbClr val="EC546F"/>
    <a:srgbClr val="2CAFCE"/>
    <a:srgbClr val="438F2C"/>
    <a:srgbClr val="0000FF"/>
    <a:srgbClr val="FF3300"/>
    <a:srgbClr val="98C840"/>
    <a:srgbClr val="A2CE4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5699" autoAdjust="0"/>
  </p:normalViewPr>
  <p:slideViewPr>
    <p:cSldViewPr snapToGrid="0" snapToObjects="1">
      <p:cViewPr varScale="1">
        <p:scale>
          <a:sx n="68" d="100"/>
          <a:sy n="68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89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9A23728-2467-4D07-A2B7-1E413BE0477E}" type="datetimeFigureOut">
              <a:rPr lang="en-GB"/>
              <a:pPr>
                <a:defRPr/>
              </a:pPr>
              <a:t>01/12/2016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77C91172-357D-404D-9C66-D649EE8283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636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918-4F10-493D-9FFB-E57FA1549956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A408-4F93-429A-AA13-673B0C9A71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7" name="The_Polish_Ambassador_-_10_-_Our_Game_ft_Yaima">
            <a:hlinkClick r:id="" action="ppaction://media"/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9207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15A6-6247-4A11-929E-97539BB721E7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3220-9F09-4930-BBE4-26B8E61D2A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34A2-EA6A-4B10-A022-726106B3CF1A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5FCA-57CA-4760-8B89-F91249DD7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CCD6-716E-4C4F-B58A-C0382F7A9346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F2C4-51CE-49D5-BBC4-E0C7C0E0E85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A3F7-A7FF-47D1-911E-F08BBB7FAF92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B4FB-3936-4EC1-9D1B-29A4BFABA7E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BA5D-AE9D-4044-ACAD-DC31B337EAB5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9CF2-DD47-4084-BCA3-DDBB3C56D2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C725-E48A-4A24-BF1F-5E6CB6F5F8C7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E408-F5D1-43CD-83D8-7CFACDEB9E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18D1-F61D-410B-AEB4-7BF3E82E1DC9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191F-DB3B-421D-9A42-02B7253799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3869-8BA0-4F33-AA8B-11510EE51E3E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E855-F21F-4FA6-9297-44EAD16396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F562-9701-4A4F-98C8-3997FEB848C6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053D-22B2-44CC-ACE0-EF9A3F79FD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2764-85C0-43D1-8E4B-B888B53AFCAA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C4FD-84D6-4BF5-8173-A3C713AB38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3000">
              <a:schemeClr val="accent3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860BE23-B648-4E5C-968C-D93435D32800}" type="datetime1">
              <a:rPr lang="en-US"/>
              <a:pPr>
                <a:defRPr/>
              </a:pPr>
              <a:t>12/1/2016</a:t>
            </a:fld>
            <a:endParaRPr lang="cs-CZ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0D82D2-535E-49DB-8774-9A892CB481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7" name="Picture 4" descr="zdrava_skola_PPT_1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6081713"/>
            <a:ext cx="17367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14801"/>
            <a:ext cx="9144000" cy="1053880"/>
          </a:xfrm>
        </p:spPr>
        <p:txBody>
          <a:bodyPr lIns="0" tIns="0" rIns="0" bIns="0"/>
          <a:lstStyle/>
          <a:p>
            <a:pPr marL="0" indent="0" algn="ctr" defTabSz="457200" eaLnBrk="1" hangingPunct="1">
              <a:buFontTx/>
              <a:buNone/>
            </a:pPr>
            <a:endParaRPr lang="en-US" altLang="en-US" dirty="0"/>
          </a:p>
          <a:p>
            <a:pPr marL="0" indent="0" algn="ctr" defTabSz="457200" eaLnBrk="1" hangingPunct="1">
              <a:buFontTx/>
              <a:buNone/>
            </a:pPr>
            <a:r>
              <a:rPr lang="cs-CZ" altLang="en-US" dirty="0">
                <a:solidFill>
                  <a:srgbClr val="6B4D96"/>
                </a:solidFill>
                <a:latin typeface="Museo 700" pitchFamily="50" charset="-18"/>
              </a:rPr>
              <a:t>Skut</a:t>
            </a:r>
            <a:r>
              <a:rPr lang="en-US" altLang="en-US" dirty="0">
                <a:solidFill>
                  <a:srgbClr val="6B4D96"/>
                </a:solidFill>
                <a:latin typeface="Museo 700" pitchFamily="50" charset="-18"/>
              </a:rPr>
              <a:t>e</a:t>
            </a:r>
            <a:r>
              <a:rPr lang="cs-CZ" altLang="en-US" dirty="0">
                <a:solidFill>
                  <a:srgbClr val="6B4D96"/>
                </a:solidFill>
                <a:latin typeface="Museo 700" pitchFamily="50" charset="-18"/>
              </a:rPr>
              <a:t>čně zdravá jídelna</a:t>
            </a:r>
          </a:p>
          <a:p>
            <a:pPr marL="0" indent="0" algn="ctr" defTabSz="457200" eaLnBrk="1" hangingPunct="1">
              <a:buFontTx/>
              <a:buNone/>
            </a:pPr>
            <a:r>
              <a:rPr lang="cs-CZ" altLang="en-US" sz="2000" dirty="0">
                <a:solidFill>
                  <a:srgbClr val="EC546F"/>
                </a:solidFill>
                <a:latin typeface="Museo 700" pitchFamily="50" charset="-18"/>
              </a:rPr>
              <a:t>Bohuslav Sedláček</a:t>
            </a:r>
            <a:endParaRPr lang="en-US" altLang="en-US" sz="2000" dirty="0">
              <a:solidFill>
                <a:srgbClr val="EC546F"/>
              </a:solidFill>
              <a:latin typeface="Museo 700" pitchFamily="50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" y="5996709"/>
            <a:ext cx="2610465" cy="749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1"/>
    </mc:Choice>
    <mc:Fallback xmlns="">
      <p:transition spd="slow" advTm="44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729" y="560439"/>
            <a:ext cx="8745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Jídelna plnící bronzová kritéria: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1734234"/>
            <a:ext cx="8170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Sezónní pokrmy vyrobené minimálně ze 75 % z čerstvých surovin.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Pokrmy neobsahují žádné nežádoucí přísady a minimalizuje se používání polotovarů.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Suroviny od pěstitelů z regionu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Informace o původu potravin v jídelně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Neslazené nápoje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Personál kuchyně se vzdělává</a:t>
            </a:r>
          </a:p>
        </p:txBody>
      </p:sp>
    </p:spTree>
    <p:extLst>
      <p:ext uri="{BB962C8B-B14F-4D97-AF65-F5344CB8AC3E}">
        <p14:creationId xmlns:p14="http://schemas.microsoft.com/office/powerpoint/2010/main" val="26176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847" y="2836606"/>
            <a:ext cx="867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u="sng" dirty="0">
                <a:solidFill>
                  <a:srgbClr val="EC546F"/>
                </a:solidFill>
              </a:rPr>
              <a:t>www.skutecnezdrajidelna.cz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8" y="256454"/>
            <a:ext cx="4959928" cy="14234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9488" y="2138516"/>
            <a:ext cx="763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Museo 700" pitchFamily="50" charset="-18"/>
              </a:rPr>
              <a:t>Veškeré informace a postup osvědčení na </a:t>
            </a:r>
          </a:p>
        </p:txBody>
      </p:sp>
    </p:spTree>
    <p:extLst>
      <p:ext uri="{BB962C8B-B14F-4D97-AF65-F5344CB8AC3E}">
        <p14:creationId xmlns:p14="http://schemas.microsoft.com/office/powerpoint/2010/main" val="36843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"/>
    </mc:Choice>
    <mc:Fallback xmlns="">
      <p:transition spd="slow" advTm="37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55626"/>
            <a:ext cx="91440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EC546F"/>
                </a:solidFill>
                <a:latin typeface="Museo 700" panose="02000000000000000000" pitchFamily="50" charset="-18"/>
              </a:rPr>
              <a:t>222 registrovaných škol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4" y="1282700"/>
            <a:ext cx="7323282" cy="456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0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5"/>
    </mc:Choice>
    <mc:Fallback xmlns="">
      <p:transition spd="slow" advTm="53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96721" y="601250"/>
            <a:ext cx="660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EC546F"/>
                </a:solidFill>
                <a:latin typeface="Museo 700" pitchFamily="50" charset="-18"/>
              </a:rPr>
              <a:t>Skladba škol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2012" y="1728593"/>
            <a:ext cx="8633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Program Skutečně zdravá škola: </a:t>
            </a: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117 zapojených škol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Museo 700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Program Skutečně zdravá školka: </a:t>
            </a: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99 zapojených školek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Museo 700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20 škol s bronzovým osvědčením </a:t>
            </a:r>
            <a:r>
              <a:rPr lang="cs-CZ" sz="2800" dirty="0">
                <a:latin typeface="Museo 700" panose="02000000000000000000" pitchFamily="50" charset="-18"/>
              </a:rPr>
              <a:t>Skutečně zdravá škola a školka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30" y="4822721"/>
            <a:ext cx="2236474" cy="15594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89" y="3607058"/>
            <a:ext cx="1922153" cy="4943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89" y="2359737"/>
            <a:ext cx="1614082" cy="4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465" y="560439"/>
            <a:ext cx="8613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Proč program Skutečně zdravá jídelna?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2353667"/>
            <a:ext cx="82590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Asi 30 procent škol </a:t>
            </a: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nemá vlastní školní jídelnu</a:t>
            </a:r>
            <a:r>
              <a:rPr lang="cs-CZ" sz="2800" dirty="0">
                <a:latin typeface="Museo 700" panose="02000000000000000000" pitchFamily="50" charset="-18"/>
              </a:rPr>
              <a:t>.</a:t>
            </a:r>
          </a:p>
          <a:p>
            <a:pPr marL="285750" indent="-285750"/>
            <a:endParaRPr lang="cs-CZ" sz="2800" dirty="0">
              <a:latin typeface="Museo 700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Lesní školky chtějí plnit program SZŠ, ale </a:t>
            </a: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nemají vlastní kuchyni</a:t>
            </a:r>
            <a:r>
              <a:rPr lang="cs-CZ" sz="2800" dirty="0">
                <a:latin typeface="Museo 700" panose="02000000000000000000" pitchFamily="50" charset="-18"/>
              </a:rPr>
              <a:t>.</a:t>
            </a:r>
          </a:p>
          <a:p>
            <a:pPr marL="285750" indent="-285750"/>
            <a:endParaRPr lang="cs-CZ" sz="2800" dirty="0">
              <a:latin typeface="Museo 700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Poskytovatelé stravovacích služeb chtějí </a:t>
            </a:r>
            <a:r>
              <a:rPr lang="cs-CZ" sz="2800" dirty="0">
                <a:solidFill>
                  <a:srgbClr val="6B4D96"/>
                </a:solidFill>
                <a:latin typeface="Museo 700" panose="02000000000000000000" pitchFamily="50" charset="-18"/>
              </a:rPr>
              <a:t>nezávislé prokázání </a:t>
            </a:r>
            <a:r>
              <a:rPr lang="cs-CZ" sz="2800" dirty="0">
                <a:latin typeface="Museo 700" panose="02000000000000000000" pitchFamily="50" charset="-18"/>
              </a:rPr>
              <a:t>plnění vysokých standardů na původ a kvalitu surovin. </a:t>
            </a:r>
          </a:p>
        </p:txBody>
      </p:sp>
    </p:spTree>
    <p:extLst>
      <p:ext uri="{BB962C8B-B14F-4D97-AF65-F5344CB8AC3E}">
        <p14:creationId xmlns:p14="http://schemas.microsoft.com/office/powerpoint/2010/main" val="3987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465" y="560439"/>
            <a:ext cx="8613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Proč program Skutečně zdravá jídelna?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2353667"/>
            <a:ext cx="82590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B4D96"/>
                </a:solidFill>
                <a:latin typeface="Museo 700" pitchFamily="50" charset="-18"/>
              </a:rPr>
              <a:t>nezávislé ověření zvýšení kvality nabízených pokrmů</a:t>
            </a:r>
            <a:endParaRPr lang="cs-CZ" sz="2800" b="1" dirty="0">
              <a:latin typeface="Museo 7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latin typeface="Museo 7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B4D96"/>
                </a:solidFill>
                <a:latin typeface="Museo 700" pitchFamily="50" charset="-18"/>
              </a:rPr>
              <a:t>pokrmy z čerstvých sezónních surovin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6B4D96"/>
              </a:solidFill>
              <a:latin typeface="Museo 7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  <a:latin typeface="Museo 700" pitchFamily="50" charset="-18"/>
              </a:rPr>
              <a:t>suroviny od pěstitelů a chovatelů z regionu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7030A0"/>
              </a:solidFill>
              <a:latin typeface="Museo 7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  <a:latin typeface="Museo 700" pitchFamily="50" charset="-18"/>
              </a:rPr>
              <a:t>bez použití polotovarů a aditiv. </a:t>
            </a:r>
            <a:endParaRPr lang="cs-CZ" sz="2800" dirty="0">
              <a:solidFill>
                <a:srgbClr val="7030A0"/>
              </a:solidFill>
              <a:latin typeface="Museo 7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6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729" y="560439"/>
            <a:ext cx="8745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Kritéria Skutečně zdravé jídelny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1734234"/>
            <a:ext cx="81706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Museo 700" pitchFamily="50" charset="-18"/>
              </a:rPr>
              <a:t>V současné době nabízíme program pro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samostatné jídelny, připravující pokrmy v rámci školního stravování,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podnikové jídelny.</a:t>
            </a:r>
          </a:p>
          <a:p>
            <a:r>
              <a:rPr lang="cs-CZ" sz="2800" dirty="0">
                <a:latin typeface="Museo 700" pitchFamily="50" charset="-18"/>
              </a:rPr>
              <a:t>Podmínky pro udělení osvědčení mají tři úrovně: bronzovou, stříbrnou a zlatou. </a:t>
            </a:r>
          </a:p>
          <a:p>
            <a:r>
              <a:rPr lang="cs-CZ" sz="2800" dirty="0">
                <a:latin typeface="Museo 700" pitchFamily="50" charset="-18"/>
              </a:rPr>
              <a:t>Osvědčení se vydává na 12 měsíců.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68" y="4717272"/>
            <a:ext cx="281940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465" y="560439"/>
            <a:ext cx="861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Kdo ověřuje plnění kritérií?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1734234"/>
            <a:ext cx="5843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B4D96"/>
                </a:solidFill>
                <a:latin typeface="Museo 700" pitchFamily="50" charset="-18"/>
              </a:rPr>
              <a:t>BUREAU VERITAS CZECH REPUBLIC,</a:t>
            </a:r>
            <a:r>
              <a:rPr lang="cs-CZ" sz="2800" dirty="0">
                <a:latin typeface="Museo 700" pitchFamily="50" charset="-18"/>
              </a:rPr>
              <a:t> přední mezinárodní společnost v oblastech kvality, hygieny, bezpečnosti a ochrany zdraví při práci, životního prostřední a společenské odpovědnosti.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latin typeface="Museo 700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anose="02000000000000000000" pitchFamily="50" charset="-18"/>
              </a:rPr>
              <a:t>Nezávislé</a:t>
            </a:r>
            <a:r>
              <a:rPr lang="cs-CZ" sz="2800" b="1" dirty="0">
                <a:latin typeface="Museo 700" pitchFamily="50" charset="-18"/>
              </a:rPr>
              <a:t> potvrzení</a:t>
            </a:r>
            <a:r>
              <a:rPr lang="cs-CZ" sz="2800" dirty="0">
                <a:latin typeface="Museo 700" pitchFamily="50" charset="-18"/>
              </a:rPr>
              <a:t> o plnění kritérií Skutečně zdravé jídelny 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03" y="1970208"/>
            <a:ext cx="2120575" cy="26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465" y="560439"/>
            <a:ext cx="861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Kdo může program plnit?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8" y="1734234"/>
            <a:ext cx="48163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Museo 700" pitchFamily="50" charset="-18"/>
              </a:rPr>
              <a:t>O osvědčení Skutečně zdravá jídelna se může ucházet kterákoli organizace připravující a nabízející pokrmy v jakémkoli sektoru gastronomie a veřejného stravování. </a:t>
            </a:r>
            <a:endParaRPr lang="cs-CZ" sz="2800" dirty="0">
              <a:latin typeface="Museo 700" panose="02000000000000000000" pitchFamily="50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5" y="1911210"/>
            <a:ext cx="3038389" cy="40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729" y="560439"/>
            <a:ext cx="8745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EC546F"/>
                </a:solidFill>
                <a:latin typeface="Museo 700" pitchFamily="50" charset="-18"/>
              </a:rPr>
              <a:t>Principy programu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47" y="1734234"/>
            <a:ext cx="84655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Pokrmy připravujeme z kvalitních a čerstvých surovin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Nakupujeme ekologicky šetrné a etické potraviny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Upřednostňujeme produkty od místních zemědělců a výrobců potravin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Museo 700" pitchFamily="50" charset="-18"/>
              </a:rPr>
              <a:t>Vaříme zdravě a chutně</a:t>
            </a:r>
          </a:p>
          <a:p>
            <a:endParaRPr lang="cs-CZ" sz="2800" dirty="0">
              <a:latin typeface="Museo 700" pitchFamily="50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91" y="4747096"/>
            <a:ext cx="2902922" cy="19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FFL-programme-template</Template>
  <TotalTime>2656</TotalTime>
  <Words>171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Museo 700</vt:lpstr>
      <vt:lpstr>Výchozí návrh</vt:lpstr>
      <vt:lpstr>Prezentace aplikace PowerPoint</vt:lpstr>
      <vt:lpstr>222 registrovaných škol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Soil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(Font: Cambria Bold 44)</dc:title>
  <dc:creator>Chloe Blackmore</dc:creator>
  <cp:lastModifiedBy>uživatel</cp:lastModifiedBy>
  <cp:revision>143</cp:revision>
  <dcterms:created xsi:type="dcterms:W3CDTF">2015-09-03T11:10:32Z</dcterms:created>
  <dcterms:modified xsi:type="dcterms:W3CDTF">2016-12-01T07:57:28Z</dcterms:modified>
</cp:coreProperties>
</file>