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827" r:id="rId2"/>
    <p:sldId id="1293" r:id="rId3"/>
    <p:sldId id="1296" r:id="rId4"/>
    <p:sldId id="1390" r:id="rId5"/>
    <p:sldId id="1391" r:id="rId6"/>
    <p:sldId id="1392" r:id="rId7"/>
    <p:sldId id="1294" r:id="rId8"/>
    <p:sldId id="1295" r:id="rId9"/>
    <p:sldId id="1300" r:id="rId10"/>
    <p:sldId id="1301" r:id="rId11"/>
    <p:sldId id="1302" r:id="rId12"/>
    <p:sldId id="1303" r:id="rId13"/>
    <p:sldId id="1304" r:id="rId14"/>
    <p:sldId id="1309" r:id="rId15"/>
    <p:sldId id="1311" r:id="rId16"/>
    <p:sldId id="1331" r:id="rId17"/>
    <p:sldId id="1322" r:id="rId18"/>
    <p:sldId id="1332" r:id="rId19"/>
    <p:sldId id="1369" r:id="rId20"/>
    <p:sldId id="1370" r:id="rId21"/>
    <p:sldId id="1371" r:id="rId22"/>
    <p:sldId id="1372" r:id="rId23"/>
    <p:sldId id="1324" r:id="rId24"/>
    <p:sldId id="1328" r:id="rId25"/>
    <p:sldId id="1329" r:id="rId26"/>
    <p:sldId id="1393" r:id="rId27"/>
    <p:sldId id="1375" r:id="rId28"/>
    <p:sldId id="1374" r:id="rId29"/>
    <p:sldId id="1376" r:id="rId30"/>
    <p:sldId id="1333" r:id="rId31"/>
    <p:sldId id="723" r:id="rId32"/>
    <p:sldId id="1330" r:id="rId33"/>
    <p:sldId id="1366" r:id="rId34"/>
    <p:sldId id="1001" r:id="rId35"/>
    <p:sldId id="1337" r:id="rId36"/>
    <p:sldId id="1377" r:id="rId37"/>
    <p:sldId id="1378" r:id="rId38"/>
    <p:sldId id="1379" r:id="rId39"/>
    <p:sldId id="1380" r:id="rId40"/>
    <p:sldId id="1381" r:id="rId41"/>
    <p:sldId id="1382" r:id="rId42"/>
    <p:sldId id="1383" r:id="rId43"/>
    <p:sldId id="1385" r:id="rId44"/>
    <p:sldId id="1336" r:id="rId45"/>
    <p:sldId id="1340" r:id="rId46"/>
    <p:sldId id="1110" r:id="rId47"/>
    <p:sldId id="1013" r:id="rId48"/>
    <p:sldId id="1012" r:id="rId49"/>
    <p:sldId id="1014" r:id="rId50"/>
    <p:sldId id="1127" r:id="rId51"/>
    <p:sldId id="1162" r:id="rId52"/>
    <p:sldId id="1341" r:id="rId53"/>
    <p:sldId id="1342" r:id="rId54"/>
    <p:sldId id="1343" r:id="rId55"/>
    <p:sldId id="1129" r:id="rId56"/>
    <p:sldId id="1367" r:id="rId57"/>
    <p:sldId id="1149" r:id="rId58"/>
    <p:sldId id="1219" r:id="rId59"/>
    <p:sldId id="1386" r:id="rId60"/>
    <p:sldId id="1387" r:id="rId61"/>
    <p:sldId id="1388" r:id="rId62"/>
    <p:sldId id="1344" r:id="rId63"/>
    <p:sldId id="1345" r:id="rId64"/>
    <p:sldId id="1346" r:id="rId65"/>
    <p:sldId id="1352" r:id="rId66"/>
    <p:sldId id="1356" r:id="rId67"/>
    <p:sldId id="1368" r:id="rId68"/>
    <p:sldId id="1389" r:id="rId69"/>
    <p:sldId id="1251" r:id="rId70"/>
    <p:sldId id="1252" r:id="rId71"/>
    <p:sldId id="1256" r:id="rId72"/>
    <p:sldId id="1273" r:id="rId73"/>
    <p:sldId id="1287" r:id="rId74"/>
    <p:sldId id="1288" r:id="rId75"/>
    <p:sldId id="1290" r:id="rId76"/>
    <p:sldId id="1357" r:id="rId77"/>
    <p:sldId id="1358" r:id="rId78"/>
    <p:sldId id="1360" r:id="rId79"/>
    <p:sldId id="1362" r:id="rId80"/>
    <p:sldId id="1365" r:id="rId81"/>
    <p:sldId id="1041" r:id="rId82"/>
    <p:sldId id="1043" r:id="rId83"/>
    <p:sldId id="1045" r:id="rId84"/>
    <p:sldId id="826" r:id="rId8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4660"/>
  </p:normalViewPr>
  <p:slideViewPr>
    <p:cSldViewPr>
      <p:cViewPr varScale="1">
        <p:scale>
          <a:sx n="68" d="100"/>
          <a:sy n="68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44E73-043A-41A9-8993-A3EA07C7AF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A4C81-1003-4B53-BA5D-D78B2B4C560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DC50-115D-49F3-8585-A9A3A1DD72DB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09730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47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48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49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DC50-115D-49F3-8585-A9A3A1DD72DB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09730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58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59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61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63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64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65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66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68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DDC50-115D-49F3-8585-A9A3A1DD72D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09730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76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77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78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79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80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81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82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83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84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60ED6-D293-4BF0-A895-E843BA9BEF8F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187-42AC-4481-83AE-B108BF282244}" type="datetimeFigureOut">
              <a:rPr lang="cs-CZ" smtClean="0"/>
              <a:pPr/>
              <a:t>13.11.2019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86912-D975-4AD8-88AD-FF86BB7FB63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files.svobodnahra.cz/200007930-e5fe2e6f85/IMG_0832-9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UsV_logo_bez_pozad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3563888" cy="1097473"/>
          </a:xfrm>
          <a:prstGeom prst="rect">
            <a:avLst/>
          </a:prstGeom>
        </p:spPr>
      </p:pic>
      <p:pic>
        <p:nvPicPr>
          <p:cNvPr id="11" name="Obrázek 10" descr="IMG_6952.JPG"/>
          <p:cNvPicPr>
            <a:picLocks noChangeAspect="1"/>
          </p:cNvPicPr>
          <p:nvPr/>
        </p:nvPicPr>
        <p:blipFill>
          <a:blip r:embed="rId3" cstate="print"/>
          <a:srcRect b="24438"/>
          <a:stretch>
            <a:fillRect/>
          </a:stretch>
        </p:blipFill>
        <p:spPr>
          <a:xfrm>
            <a:off x="0" y="1412776"/>
            <a:ext cx="9144000" cy="4608512"/>
          </a:xfrm>
          <a:prstGeom prst="rect">
            <a:avLst/>
          </a:prstGeom>
        </p:spPr>
      </p:pic>
      <p:sp>
        <p:nvSpPr>
          <p:cNvPr id="6" name="Podnadpis 5"/>
          <p:cNvSpPr txBox="1">
            <a:spLocks noGrp="1"/>
          </p:cNvSpPr>
          <p:nvPr>
            <p:ph type="subTitle" idx="1"/>
          </p:nvPr>
        </p:nvSpPr>
        <p:spPr>
          <a:xfrm>
            <a:off x="1619672" y="633478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ucimesevenku.cz, tym@ucimesevenku.cz</a:t>
            </a:r>
            <a:endParaRPr lang="cs-CZ" sz="28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55976" y="332656"/>
            <a:ext cx="471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INSPIRACE</a:t>
            </a:r>
            <a:r>
              <a:rPr lang="cs-CZ" sz="4800" b="1" dirty="0" smtClean="0">
                <a:solidFill>
                  <a:schemeClr val="accent5">
                    <a:lumMod val="75000"/>
                  </a:schemeClr>
                </a:solidFill>
              </a:rPr>
              <a:t> VEN</a:t>
            </a:r>
            <a:endParaRPr lang="cs-CZ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640960" cy="345638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KAŽDÉ  </a:t>
            </a:r>
            <a:r>
              <a:rPr lang="cs-CZ" sz="7200" b="1" dirty="0" smtClean="0">
                <a:latin typeface="+mn-lt"/>
              </a:rPr>
              <a:t>2.</a:t>
            </a: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 ČESKÉ DÍTĚ TRÁVÍ VENKU MÉNĚ NEŽ </a:t>
            </a:r>
            <a:r>
              <a:rPr lang="cs-CZ" sz="8800" b="1" dirty="0" smtClean="0">
                <a:solidFill>
                  <a:srgbClr val="C00000"/>
                </a:solidFill>
                <a:latin typeface="+mn-lt"/>
              </a:rPr>
              <a:t>1 </a:t>
            </a: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HODINU </a:t>
            </a:r>
            <a:r>
              <a:rPr lang="cs-CZ" sz="3600" b="1" dirty="0" smtClean="0">
                <a:latin typeface="+mn-lt"/>
              </a:rPr>
              <a:t>DENNĚ</a:t>
            </a:r>
            <a:endParaRPr lang="cs-CZ" sz="8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15816" y="553527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Nadace Proměny Karla Komárka, 2016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63842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0"/>
            <a:ext cx="8276456" cy="1470025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+mn-lt"/>
              </a:rPr>
              <a:t>ZVYŠUJE SE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NADVÁHA</a:t>
            </a:r>
            <a:r>
              <a:rPr lang="cs-CZ" sz="4000" b="1" dirty="0" smtClean="0">
                <a:latin typeface="+mn-lt"/>
              </a:rPr>
              <a:t> I OBEZITA</a:t>
            </a:r>
            <a:endParaRPr lang="cs-CZ" sz="4000" b="1" dirty="0">
              <a:latin typeface="+mn-lt"/>
            </a:endParaRPr>
          </a:p>
        </p:txBody>
      </p:sp>
      <p:pic>
        <p:nvPicPr>
          <p:cNvPr id="4" name="Obrázek 3" descr="IMG_0819.JPG"/>
          <p:cNvPicPr>
            <a:picLocks noChangeAspect="1"/>
          </p:cNvPicPr>
          <p:nvPr/>
        </p:nvPicPr>
        <p:blipFill>
          <a:blip r:embed="rId2" cstate="print"/>
          <a:srcRect b="7816"/>
          <a:stretch>
            <a:fillRect/>
          </a:stretch>
        </p:blipFill>
        <p:spPr>
          <a:xfrm>
            <a:off x="0" y="1235695"/>
            <a:ext cx="9144000" cy="56223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ROSTE POČET DĚTÍ S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ADHD</a:t>
            </a:r>
            <a:endParaRPr lang="cs-C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Obrázek 3" descr="tit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47773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VLÁDNE„BEZPEČNÉ“ A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ČISTÉ</a:t>
            </a:r>
            <a:r>
              <a:rPr lang="cs-CZ" sz="4000" b="1" dirty="0" smtClean="0">
                <a:latin typeface="+mn-lt"/>
              </a:rPr>
              <a:t> DĚTSTVÍ</a:t>
            </a:r>
            <a:endParaRPr lang="cs-CZ" sz="4000" b="1" dirty="0">
              <a:latin typeface="+mn-lt"/>
            </a:endParaRPr>
          </a:p>
        </p:txBody>
      </p:sp>
      <p:pic>
        <p:nvPicPr>
          <p:cNvPr id="8" name="Zástupný symbol pro obsah 3" descr="http://files.svobodnahra.cz/200007930-e5fe2e6f85/450/IMG_0832-9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44016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1. LEPŠÍ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VÝSLEDKY</a:t>
            </a:r>
            <a:r>
              <a:rPr lang="cs-CZ" b="1" dirty="0" smtClean="0">
                <a:latin typeface="+mn-lt"/>
              </a:rPr>
              <a:t> VZDĚLÁVÁNÍ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5" name="Obrázek 4" descr="IMG_0121.JPG"/>
          <p:cNvPicPr>
            <a:picLocks noChangeAspect="1"/>
          </p:cNvPicPr>
          <p:nvPr/>
        </p:nvPicPr>
        <p:blipFill>
          <a:blip r:embed="rId4" cstate="print"/>
          <a:srcRect b="5850"/>
          <a:stretch>
            <a:fillRect/>
          </a:stretch>
        </p:blipFill>
        <p:spPr>
          <a:xfrm>
            <a:off x="0" y="1196752"/>
            <a:ext cx="9144000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44016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2. DELŠÍ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SOUSTŘEDĚNÍ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00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44000" cy="47458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3. LEPŠÍ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CHOVÁNÍ</a:t>
            </a:r>
            <a:r>
              <a:rPr lang="cs-CZ" b="1" dirty="0" smtClean="0">
                <a:latin typeface="+mn-lt"/>
              </a:rPr>
              <a:t> A </a:t>
            </a:r>
            <a:br>
              <a:rPr lang="cs-CZ" b="1" dirty="0" smtClean="0">
                <a:latin typeface="+mn-lt"/>
              </a:rPr>
            </a:br>
            <a:r>
              <a:rPr lang="cs-CZ" b="1" dirty="0" smtClean="0">
                <a:latin typeface="+mn-lt"/>
              </a:rPr>
              <a:t>MENŠÍ KÁZEŇSKÉ PROBLÉMY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2537.JPG"/>
          <p:cNvPicPr>
            <a:picLocks noChangeAspect="1"/>
          </p:cNvPicPr>
          <p:nvPr/>
        </p:nvPicPr>
        <p:blipFill>
          <a:blip r:embed="rId4" cstate="print"/>
          <a:srcRect l="11413" t="19303" b="13759"/>
          <a:stretch>
            <a:fillRect/>
          </a:stretch>
        </p:blipFill>
        <p:spPr>
          <a:xfrm>
            <a:off x="0" y="1628800"/>
            <a:ext cx="9144000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+mn-lt"/>
              </a:rPr>
              <a:t>4. LEPŠÍ 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POSTOJE</a:t>
            </a:r>
            <a:r>
              <a:rPr lang="cs-CZ" sz="3600" b="1" dirty="0" smtClean="0">
                <a:latin typeface="+mn-lt"/>
              </a:rPr>
              <a:t> K ŽIVOTNÍMU PROSTŘEDÍ</a:t>
            </a:r>
            <a:endParaRPr lang="cs-CZ" sz="40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9" name="Obrázek 8" descr="IMG_6216.JPG"/>
          <p:cNvPicPr>
            <a:picLocks noChangeAspect="1"/>
          </p:cNvPicPr>
          <p:nvPr/>
        </p:nvPicPr>
        <p:blipFill>
          <a:blip r:embed="rId4" cstate="print"/>
          <a:srcRect t="14580" b="2774"/>
          <a:stretch>
            <a:fillRect/>
          </a:stretch>
        </p:blipFill>
        <p:spPr>
          <a:xfrm>
            <a:off x="0" y="1052736"/>
            <a:ext cx="914400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+mn-lt"/>
              </a:rPr>
              <a:t>5. „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PROBUZENÍ</a:t>
            </a:r>
            <a:r>
              <a:rPr lang="cs-CZ" b="1" dirty="0" smtClean="0">
                <a:latin typeface="+mn-lt"/>
              </a:rPr>
              <a:t>“ ŽÁKŮ OHROŽENÝCH NEÚSPĚCHEM</a:t>
            </a:r>
            <a:endParaRPr lang="cs-CZ" sz="48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5295614_pip-3280.jpg"/>
          <p:cNvPicPr>
            <a:picLocks noChangeAspect="1"/>
          </p:cNvPicPr>
          <p:nvPr/>
        </p:nvPicPr>
        <p:blipFill>
          <a:blip r:embed="rId4" cstate="print"/>
          <a:srcRect t="19343" b="5039"/>
          <a:stretch>
            <a:fillRect/>
          </a:stretch>
        </p:blipFill>
        <p:spPr>
          <a:xfrm>
            <a:off x="0" y="1556792"/>
            <a:ext cx="9144000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24744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+mn-lt"/>
              </a:rPr>
              <a:t>6</a:t>
            </a:r>
            <a:r>
              <a:rPr lang="cs-CZ" sz="4000" b="1" dirty="0" smtClean="0">
                <a:latin typeface="+mn-lt"/>
              </a:rPr>
              <a:t>. </a:t>
            </a:r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ROZVOJ</a:t>
            </a:r>
            <a:r>
              <a:rPr lang="cs-CZ" sz="4000" b="1" dirty="0" smtClean="0">
                <a:latin typeface="+mn-lt"/>
              </a:rPr>
              <a:t> ŽIVOTNÍCH DOVEDNOSTÍ</a:t>
            </a:r>
            <a:endParaRPr lang="cs-CZ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7080.JPG"/>
          <p:cNvPicPr>
            <a:picLocks noChangeAspect="1"/>
          </p:cNvPicPr>
          <p:nvPr/>
        </p:nvPicPr>
        <p:blipFill>
          <a:blip r:embed="rId4" cstate="print"/>
          <a:srcRect b="11038"/>
          <a:stretch>
            <a:fillRect/>
          </a:stretch>
        </p:blipFill>
        <p:spPr>
          <a:xfrm>
            <a:off x="0" y="1052736"/>
            <a:ext cx="9144000" cy="50657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DĚTSTVÍ </a:t>
            </a:r>
            <a:r>
              <a:rPr lang="cs-CZ" sz="4000" b="1" dirty="0" smtClean="0">
                <a:latin typeface="+mn-lt"/>
              </a:rPr>
              <a:t>DNEŠNÍCH DĚTÍ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SE MĚNÍ</a:t>
            </a:r>
            <a:endParaRPr lang="cs-C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Zástupný symbol pro obsah 3" descr="IMG_2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065" t="9130"/>
          <a:stretch>
            <a:fillRect/>
          </a:stretch>
        </p:blipFill>
        <p:spPr>
          <a:xfrm>
            <a:off x="0" y="1124744"/>
            <a:ext cx="9144000" cy="57332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3;p5" descr="IMG_1477.jpg"/>
          <p:cNvPicPr preferRelativeResize="0">
            <a:picLocks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82067" y="1527175"/>
            <a:ext cx="7943353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4;p5" descr="Ofi logo 2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948264" y="188640"/>
            <a:ext cx="1598757" cy="1772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0;p11" descr="IMG_0097.jpg"/>
          <p:cNvPicPr preferRelativeResize="0">
            <a:picLocks/>
          </p:cNvPicPr>
          <p:nvPr/>
        </p:nvPicPr>
        <p:blipFill rotWithShape="1">
          <a:blip r:embed="rId2" cstate="print">
            <a:alphaModFix/>
          </a:blip>
          <a:srcRect r="2557"/>
          <a:stretch/>
        </p:blipFill>
        <p:spPr>
          <a:xfrm>
            <a:off x="3203848" y="2286000"/>
            <a:ext cx="5940152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3;p10" descr="E7E62159-4F7D-41E4-89E5-8DB8BBAB524F.jpeg"/>
          <p:cNvPicPr preferRelativeResize="0"/>
          <p:nvPr/>
        </p:nvPicPr>
        <p:blipFill rotWithShape="1">
          <a:blip r:embed="rId3" cstate="print">
            <a:alphaModFix/>
          </a:blip>
          <a:srcRect l="3150" b="24089"/>
          <a:stretch/>
        </p:blipFill>
        <p:spPr>
          <a:xfrm>
            <a:off x="0" y="0"/>
            <a:ext cx="6084168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7;p8" descr="D22ED07D-A11B-42BD-B7BA-0A2C489E6133.jpeg"/>
          <p:cNvPicPr preferRelativeResize="0"/>
          <p:nvPr/>
        </p:nvPicPr>
        <p:blipFill rotWithShape="1">
          <a:blip r:embed="rId4" cstate="print">
            <a:alphaModFix/>
          </a:blip>
          <a:srcRect l="22468" t="3450" r="21637" b="24138"/>
          <a:stretch/>
        </p:blipFill>
        <p:spPr>
          <a:xfrm rot="10800000">
            <a:off x="0" y="3717032"/>
            <a:ext cx="3347864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2;p6" descr="530EEF04-B342-43D7-82CD-4B085952ABDA.jpeg"/>
          <p:cNvPicPr preferRelativeResize="0">
            <a:picLocks/>
          </p:cNvPicPr>
          <p:nvPr/>
        </p:nvPicPr>
        <p:blipFill rotWithShape="1">
          <a:blip r:embed="rId5" cstate="print">
            <a:alphaModFix/>
          </a:blip>
          <a:srcRect l="10040" b="7618"/>
          <a:stretch/>
        </p:blipFill>
        <p:spPr>
          <a:xfrm rot="10800000">
            <a:off x="5868143" y="0"/>
            <a:ext cx="3275857" cy="2619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7;g6362beb5b6_0_0"/>
          <p:cNvPicPr preferRelativeResize="0"/>
          <p:nvPr/>
        </p:nvPicPr>
        <p:blipFill rotWithShape="1">
          <a:blip r:embed="rId2" cstate="print">
            <a:alphaModFix/>
          </a:blip>
          <a:srcRect t="4387" r="6006" b="-1034"/>
          <a:stretch/>
        </p:blipFill>
        <p:spPr>
          <a:xfrm>
            <a:off x="35496" y="188640"/>
            <a:ext cx="91085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+mn-lt"/>
              </a:rPr>
              <a:t>6. VYŠŠÍ 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SPOKOJENOST </a:t>
            </a:r>
            <a:r>
              <a:rPr lang="cs-CZ" sz="3600" b="1" dirty="0" smtClean="0">
                <a:latin typeface="+mn-lt"/>
              </a:rPr>
              <a:t>A MOTIVACI UČITELŮ</a:t>
            </a:r>
            <a:endParaRPr lang="cs-CZ" sz="4000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9" name="Obrázek 8" descr="IMG_7284.JPG"/>
          <p:cNvPicPr>
            <a:picLocks noChangeAspect="1"/>
          </p:cNvPicPr>
          <p:nvPr/>
        </p:nvPicPr>
        <p:blipFill>
          <a:blip r:embed="rId4" cstate="print"/>
          <a:srcRect t="5903" b="9858"/>
          <a:stretch>
            <a:fillRect/>
          </a:stretch>
        </p:blipFill>
        <p:spPr>
          <a:xfrm>
            <a:off x="0" y="980728"/>
            <a:ext cx="9144000" cy="513772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784976" cy="2160240"/>
          </a:xfrm>
        </p:spPr>
        <p:txBody>
          <a:bodyPr>
            <a:normAutofit fontScale="92500" lnSpcReduction="10000"/>
          </a:bodyPr>
          <a:lstStyle/>
          <a:p>
            <a:r>
              <a:rPr lang="cs-CZ" sz="5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CHCI VĚDĚT VÍC</a:t>
            </a:r>
          </a:p>
          <a:p>
            <a:endParaRPr lang="cs-CZ" sz="3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KNIHA: </a:t>
            </a:r>
            <a:r>
              <a:rPr lang="cs-CZ" sz="3000" b="1" dirty="0" smtClean="0">
                <a:solidFill>
                  <a:schemeClr val="accent5">
                    <a:lumMod val="75000"/>
                  </a:schemeClr>
                </a:solidFill>
              </a:rPr>
              <a:t>DĚTI VENKU V PŘÍRODĚ: OHROŽENÝ DRUH?</a:t>
            </a:r>
          </a:p>
          <a:p>
            <a:r>
              <a:rPr lang="cs-CZ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volně ke stažení na: ucimesevenku.cz/</a:t>
            </a:r>
            <a:r>
              <a:rPr lang="cs-CZ" sz="3000" b="1" dirty="0" smtClean="0">
                <a:solidFill>
                  <a:schemeClr val="accent5">
                    <a:lumMod val="75000"/>
                  </a:schemeClr>
                </a:solidFill>
              </a:rPr>
              <a:t>stahuji</a:t>
            </a:r>
            <a:endParaRPr lang="cs-CZ" sz="30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50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2049" name="Picture 1" descr="http://ucimesevenku.cz/wp-content/uploads/2017/07/Titulka_MZP_Deti_venku_v_prirode-2911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924944"/>
            <a:ext cx="4640890" cy="3096344"/>
          </a:xfrm>
          <a:prstGeom prst="rect">
            <a:avLst/>
          </a:prstGeom>
          <a:noFill/>
        </p:spPr>
      </p:pic>
      <p:pic>
        <p:nvPicPr>
          <p:cNvPr id="4" name="Obrázek 3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2304256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CHCI VĚDĚT VÍC</a:t>
            </a:r>
          </a:p>
          <a:p>
            <a:endParaRPr lang="cs-CZ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KNIHA: </a:t>
            </a:r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</a:rPr>
              <a:t>TAJEMSTVÍ ŠKOLY ZA ŠKOLOU</a:t>
            </a:r>
          </a:p>
          <a:p>
            <a:r>
              <a:rPr lang="cs-C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volně ke stažení na: ucimesevenku.cz/</a:t>
            </a:r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</a:rPr>
              <a:t>stahuji</a:t>
            </a:r>
            <a:endParaRPr lang="cs-CZ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ázek 3" descr="UsV_logo_bez_pozadi_bez_okraj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7631" t="25325" r="51932" b="12517"/>
          <a:stretch>
            <a:fillRect/>
          </a:stretch>
        </p:blipFill>
        <p:spPr bwMode="auto">
          <a:xfrm>
            <a:off x="2987824" y="2636912"/>
            <a:ext cx="3470321" cy="398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V_logo_vertic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1472" y="728472"/>
            <a:ext cx="5401056" cy="54010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593" t="18329" r="7579" b="6250"/>
          <a:stretch>
            <a:fillRect/>
          </a:stretch>
        </p:blipFill>
        <p:spPr bwMode="auto">
          <a:xfrm>
            <a:off x="0" y="620688"/>
            <a:ext cx="9144000" cy="436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820" t="10222" r="8773" b="10555"/>
          <a:stretch>
            <a:fillRect/>
          </a:stretch>
        </p:blipFill>
        <p:spPr bwMode="auto">
          <a:xfrm>
            <a:off x="1154844" y="2996952"/>
            <a:ext cx="723230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7379" t="19731" r="6825" b="12442"/>
          <a:stretch>
            <a:fillRect/>
          </a:stretch>
        </p:blipFill>
        <p:spPr bwMode="auto">
          <a:xfrm>
            <a:off x="1187624" y="0"/>
            <a:ext cx="6948264" cy="308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93296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6794" t="9641" r="17901" b="31297"/>
          <a:stretch>
            <a:fillRect/>
          </a:stretch>
        </p:blipFill>
        <p:spPr bwMode="auto">
          <a:xfrm>
            <a:off x="80655" y="836712"/>
            <a:ext cx="906334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logo_2017_150p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941168"/>
            <a:ext cx="1284734" cy="12847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0"/>
            <a:ext cx="8060432" cy="1470025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n-lt"/>
              </a:rPr>
              <a:t>ROSTE ČAS S 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MÉDII</a:t>
            </a:r>
            <a:endParaRPr lang="cs-CZ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3670.JPG"/>
          <p:cNvPicPr>
            <a:picLocks noChangeAspect="1"/>
          </p:cNvPicPr>
          <p:nvPr/>
        </p:nvPicPr>
        <p:blipFill>
          <a:blip r:embed="rId2" cstate="print"/>
          <a:srcRect t="7084"/>
          <a:stretch>
            <a:fillRect/>
          </a:stretch>
        </p:blipFill>
        <p:spPr>
          <a:xfrm>
            <a:off x="0" y="1412776"/>
            <a:ext cx="9144000" cy="56669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31" t="9469" r="26674" b="13751"/>
          <a:stretch>
            <a:fillRect/>
          </a:stretch>
        </p:blipFill>
        <p:spPr bwMode="auto">
          <a:xfrm>
            <a:off x="1043608" y="0"/>
            <a:ext cx="7344816" cy="666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 l="27944" t="9469" r="29722" b="6250"/>
          <a:stretch>
            <a:fillRect/>
          </a:stretch>
        </p:blipFill>
        <p:spPr bwMode="auto">
          <a:xfrm>
            <a:off x="1835695" y="1"/>
            <a:ext cx="6057835" cy="678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471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+mn-lt"/>
              </a:rPr>
              <a:t>www.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</a:t>
            </a:r>
            <a:r>
              <a:rPr lang="pl-PL" sz="4800" b="1" dirty="0" smtClean="0">
                <a:latin typeface="+mn-lt"/>
              </a:rPr>
              <a:t>se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venku</a:t>
            </a:r>
            <a:r>
              <a:rPr lang="pl-PL" sz="4800" b="1" dirty="0" smtClean="0">
                <a:latin typeface="+mn-lt"/>
              </a:rPr>
              <a:t>.cz</a:t>
            </a:r>
            <a:endParaRPr lang="cs-CZ" sz="54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21288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7784" y="5517232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Email: </a:t>
            </a:r>
            <a:r>
              <a:rPr lang="cs-CZ" sz="3200" b="1" dirty="0" smtClean="0">
                <a:solidFill>
                  <a:srgbClr val="FF0000"/>
                </a:solidFill>
              </a:rPr>
              <a:t>tym</a:t>
            </a: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@ucimesevenku.cz</a:t>
            </a:r>
            <a:endParaRPr lang="cs-CZ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ázek 6" descr="nové publik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637" y="1319212"/>
            <a:ext cx="6562725" cy="4219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LIDSKÉ TĚLO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7078.JPG"/>
          <p:cNvPicPr>
            <a:picLocks noChangeAspect="1"/>
          </p:cNvPicPr>
          <p:nvPr/>
        </p:nvPicPr>
        <p:blipFill>
          <a:blip r:embed="rId4" cstate="print"/>
          <a:srcRect t="3544" b="11408"/>
          <a:stretch>
            <a:fillRect/>
          </a:stretch>
        </p:blipFill>
        <p:spPr>
          <a:xfrm>
            <a:off x="0" y="980728"/>
            <a:ext cx="9144000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PUBLIKACE 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JAZYKY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69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8254.JPG"/>
          <p:cNvPicPr>
            <a:picLocks noChangeAspect="1"/>
          </p:cNvPicPr>
          <p:nvPr/>
        </p:nvPicPr>
        <p:blipFill>
          <a:blip r:embed="rId4" cstate="print"/>
          <a:srcRect b="13812"/>
          <a:stretch>
            <a:fillRect/>
          </a:stretch>
        </p:blipFill>
        <p:spPr>
          <a:xfrm>
            <a:off x="0" y="908720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0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Obrázek 3" descr="IMG_8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2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2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9724"/>
            <a:ext cx="9144000" cy="575855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2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726" y="260648"/>
            <a:ext cx="7848872" cy="720080"/>
          </a:xfrm>
          <a:noFill/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DĚTI DENNĚ S MÉDII</a:t>
            </a:r>
            <a:endParaRPr lang="cs-CZ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026568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7784" y="529737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Zdroje: Nadace Proměny Karla Komárka, 2016; </a:t>
            </a:r>
            <a:r>
              <a:rPr lang="cs-CZ" sz="2000" dirty="0" err="1" smtClean="0"/>
              <a:t>Ofcom</a:t>
            </a:r>
            <a:r>
              <a:rPr lang="cs-CZ" sz="2000" dirty="0" smtClean="0"/>
              <a:t>, 2016; </a:t>
            </a:r>
            <a:r>
              <a:rPr lang="cs-CZ" sz="2000" dirty="0" err="1" smtClean="0"/>
              <a:t>Common</a:t>
            </a:r>
            <a:r>
              <a:rPr lang="cs-CZ" sz="2000" dirty="0" smtClean="0"/>
              <a:t> Sence Media, 2015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2430" y="37170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55</a:t>
            </a:r>
            <a:r>
              <a:rPr lang="cs-CZ" sz="3200" dirty="0" smtClean="0"/>
              <a:t> minut (věk 8-12 let)</a:t>
            </a:r>
            <a:endParaRPr lang="cs-CZ" sz="32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3758776"/>
            <a:ext cx="1186356" cy="624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1353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8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1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2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1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montessorihracky.cz/10432-thickbox_default/zivotni-cyklus-safari-zaba.jpg"/>
          <p:cNvPicPr>
            <a:picLocks noChangeAspect="1" noChangeArrowheads="1"/>
          </p:cNvPicPr>
          <p:nvPr/>
        </p:nvPicPr>
        <p:blipFill>
          <a:blip r:embed="rId2" cstate="print"/>
          <a:srcRect l="8504" t="23238" r="12389" b="28736"/>
          <a:stretch>
            <a:fillRect/>
          </a:stretch>
        </p:blipFill>
        <p:spPr bwMode="auto">
          <a:xfrm>
            <a:off x="899592" y="260647"/>
            <a:ext cx="7488832" cy="5877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Zástupný symbol pro obsah 4" descr="IMG_6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329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576064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Supernett cn" pitchFamily="50" charset="-18"/>
              </a:rPr>
              <a:t>VESMÍR JE VENKU</a:t>
            </a:r>
            <a:endParaRPr lang="cs-CZ" sz="5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6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3422.JPG"/>
          <p:cNvPicPr>
            <a:picLocks noChangeAspect="1"/>
          </p:cNvPicPr>
          <p:nvPr/>
        </p:nvPicPr>
        <p:blipFill>
          <a:blip r:embed="rId4" cstate="print"/>
          <a:srcRect t="11038" b="5135"/>
          <a:stretch>
            <a:fillRect/>
          </a:stretch>
        </p:blipFill>
        <p:spPr>
          <a:xfrm>
            <a:off x="0" y="980728"/>
            <a:ext cx="914400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726" y="260648"/>
            <a:ext cx="7848872" cy="720080"/>
          </a:xfrm>
          <a:noFill/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DĚTI DENNĚ S MÉDII</a:t>
            </a:r>
            <a:endParaRPr lang="cs-CZ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026568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7784" y="529737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Zdroje: Nadace Proměny Karla Komárka, 2016; </a:t>
            </a:r>
            <a:r>
              <a:rPr lang="cs-CZ" sz="2000" dirty="0" err="1" smtClean="0"/>
              <a:t>Ofcom</a:t>
            </a:r>
            <a:r>
              <a:rPr lang="cs-CZ" sz="2000" dirty="0" smtClean="0"/>
              <a:t>, 2016; </a:t>
            </a:r>
            <a:r>
              <a:rPr lang="cs-CZ" sz="2000" dirty="0" err="1" smtClean="0"/>
              <a:t>Common</a:t>
            </a:r>
            <a:r>
              <a:rPr lang="cs-CZ" sz="2000" dirty="0" smtClean="0"/>
              <a:t> Sence Media, 2015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92430" y="263691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24</a:t>
            </a:r>
            <a:r>
              <a:rPr lang="cs-CZ" sz="3200" dirty="0" smtClean="0"/>
              <a:t> minut (věk 5-15 let)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2430" y="37170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55</a:t>
            </a:r>
            <a:r>
              <a:rPr lang="cs-CZ" sz="3200" dirty="0" smtClean="0"/>
              <a:t> minut (věk 8-12 let)</a:t>
            </a:r>
            <a:endParaRPr lang="cs-CZ" sz="32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2694266"/>
            <a:ext cx="1186356" cy="5931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3758776"/>
            <a:ext cx="1186356" cy="624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1353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0429"/>
            <a:ext cx="9144000" cy="569714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8750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9359"/>
            <a:ext cx="9144000" cy="567928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8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9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552450"/>
            <a:ext cx="8128000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9654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628650"/>
            <a:ext cx="8128000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4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72008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 METR VENKU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5273.JPG"/>
          <p:cNvPicPr>
            <a:picLocks noChangeAspect="1"/>
          </p:cNvPicPr>
          <p:nvPr/>
        </p:nvPicPr>
        <p:blipFill>
          <a:blip r:embed="rId4" cstate="print"/>
          <a:srcRect l="13775" t="19622" r="5414"/>
          <a:stretch>
            <a:fillRect/>
          </a:stretch>
        </p:blipFill>
        <p:spPr>
          <a:xfrm>
            <a:off x="0" y="0"/>
            <a:ext cx="9144000" cy="606629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72008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 LITR VENKU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7972.JPG"/>
          <p:cNvPicPr>
            <a:picLocks noChangeAspect="1"/>
          </p:cNvPicPr>
          <p:nvPr/>
        </p:nvPicPr>
        <p:blipFill>
          <a:blip r:embed="rId4" cstate="print"/>
          <a:srcRect t="9858" b="2774"/>
          <a:stretch>
            <a:fillRect/>
          </a:stretch>
        </p:blipFill>
        <p:spPr>
          <a:xfrm>
            <a:off x="0" y="836712"/>
            <a:ext cx="914400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726" y="260648"/>
            <a:ext cx="7848872" cy="720080"/>
          </a:xfrm>
          <a:noFill/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DĚTI DENNĚ S MÉDII</a:t>
            </a:r>
            <a:endParaRPr lang="cs-CZ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026568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27784" y="529737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Zdroje: Nadace Proměny Karla Komárka, 2016; </a:t>
            </a:r>
            <a:r>
              <a:rPr lang="cs-CZ" sz="2000" dirty="0" err="1" smtClean="0"/>
              <a:t>Ofcom</a:t>
            </a:r>
            <a:r>
              <a:rPr lang="cs-CZ" sz="2000" dirty="0" smtClean="0"/>
              <a:t>, 2016; </a:t>
            </a:r>
            <a:r>
              <a:rPr lang="cs-CZ" sz="2000" dirty="0" err="1" smtClean="0"/>
              <a:t>Common</a:t>
            </a:r>
            <a:r>
              <a:rPr lang="cs-CZ" sz="2000" dirty="0" smtClean="0"/>
              <a:t> Sence Media, 2015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92430" y="155679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4</a:t>
            </a:r>
            <a:r>
              <a:rPr lang="cs-CZ" sz="3200" dirty="0" smtClean="0"/>
              <a:t> hodiny </a:t>
            </a:r>
            <a:r>
              <a:rPr lang="cs-CZ" sz="4400" dirty="0" smtClean="0">
                <a:solidFill>
                  <a:srgbClr val="C00000"/>
                </a:solidFill>
              </a:rPr>
              <a:t>14</a:t>
            </a:r>
            <a:r>
              <a:rPr lang="cs-CZ" sz="3200" dirty="0" smtClean="0"/>
              <a:t> minut (věk 7-15 let)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92430" y="263691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24</a:t>
            </a:r>
            <a:r>
              <a:rPr lang="cs-CZ" sz="3200" dirty="0" smtClean="0"/>
              <a:t> minut (věk 5-15 let)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2430" y="37170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C00000"/>
                </a:solidFill>
              </a:rPr>
              <a:t>5</a:t>
            </a:r>
            <a:r>
              <a:rPr lang="cs-CZ" sz="3200" dirty="0" smtClean="0"/>
              <a:t> hodin </a:t>
            </a:r>
            <a:r>
              <a:rPr lang="cs-CZ" sz="4400" dirty="0" smtClean="0">
                <a:solidFill>
                  <a:srgbClr val="C00000"/>
                </a:solidFill>
              </a:rPr>
              <a:t>55</a:t>
            </a:r>
            <a:r>
              <a:rPr lang="cs-CZ" sz="3200" dirty="0" smtClean="0"/>
              <a:t> minut (věk 8-12 let)</a:t>
            </a:r>
            <a:endParaRPr lang="cs-CZ" sz="3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6" y="1538383"/>
            <a:ext cx="1080120" cy="7200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2694266"/>
            <a:ext cx="1186356" cy="5931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" y="3758776"/>
            <a:ext cx="1186356" cy="624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1353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72008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 KUBÍK VENKU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8119.JPG"/>
          <p:cNvPicPr>
            <a:picLocks noChangeAspect="1"/>
          </p:cNvPicPr>
          <p:nvPr/>
        </p:nvPicPr>
        <p:blipFill>
          <a:blip r:embed="rId4" cstate="print"/>
          <a:srcRect t="5135" b="7496"/>
          <a:stretch>
            <a:fillRect/>
          </a:stretch>
        </p:blipFill>
        <p:spPr>
          <a:xfrm>
            <a:off x="0" y="836712"/>
            <a:ext cx="914400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ZNAMÉNKA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18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72008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PROCENTA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9" name="Obrázek 8" descr="IMG_2421.JPG"/>
          <p:cNvPicPr>
            <a:picLocks noChangeAspect="1"/>
          </p:cNvPicPr>
          <p:nvPr/>
        </p:nvPicPr>
        <p:blipFill>
          <a:blip r:embed="rId4" cstate="print"/>
          <a:srcRect t="9630" b="4503"/>
          <a:stretch>
            <a:fillRect/>
          </a:stretch>
        </p:blipFill>
        <p:spPr>
          <a:xfrm>
            <a:off x="0" y="908720"/>
            <a:ext cx="9144000" cy="523697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44016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ZLOMKY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2515.JPG"/>
          <p:cNvPicPr>
            <a:picLocks noChangeAspect="1"/>
          </p:cNvPicPr>
          <p:nvPr/>
        </p:nvPicPr>
        <p:blipFill>
          <a:blip r:embed="rId4" cstate="print"/>
          <a:srcRect t="5135" b="7496"/>
          <a:stretch>
            <a:fillRect/>
          </a:stretch>
        </p:blipFill>
        <p:spPr>
          <a:xfrm>
            <a:off x="0" y="836712"/>
            <a:ext cx="914400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44016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ZLOMKY V ZAHRADĚ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5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15416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Supernett cn" pitchFamily="50" charset="-18"/>
              </a:rPr>
              <a:t>VYJMENOVANÁ SLOVA</a:t>
            </a:r>
            <a:endParaRPr lang="cs-CZ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0093.JPG"/>
          <p:cNvPicPr>
            <a:picLocks noChangeAspect="1"/>
          </p:cNvPicPr>
          <p:nvPr/>
        </p:nvPicPr>
        <p:blipFill>
          <a:blip r:embed="rId4" cstate="print"/>
          <a:srcRect t="6316" b="1593"/>
          <a:stretch>
            <a:fillRect/>
          </a:stretch>
        </p:blipFill>
        <p:spPr>
          <a:xfrm>
            <a:off x="0" y="1268760"/>
            <a:ext cx="914400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Supernett cn" pitchFamily="50" charset="-18"/>
              </a:rPr>
              <a:t>5. VYJMENOVANÁ SLOVA</a:t>
            </a:r>
            <a:endParaRPr lang="cs-CZ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0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60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836712"/>
            <a:ext cx="9217024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Supernett cn" pitchFamily="50" charset="-18"/>
              </a:rPr>
              <a:t>ČTENÁŘSKÉ DÍLNY</a:t>
            </a:r>
            <a:endParaRPr lang="cs-CZ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3393.JPG"/>
          <p:cNvPicPr>
            <a:picLocks noChangeAspect="1"/>
          </p:cNvPicPr>
          <p:nvPr/>
        </p:nvPicPr>
        <p:blipFill>
          <a:blip r:embed="rId4" cstate="print"/>
          <a:srcRect t="9838" b="7476"/>
          <a:stretch>
            <a:fillRect/>
          </a:stretch>
        </p:blipFill>
        <p:spPr>
          <a:xfrm>
            <a:off x="0" y="1052736"/>
            <a:ext cx="914400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IMG_3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965969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MIZÍ JEDNODUCHÉ 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HRA</a:t>
            </a:r>
            <a:r>
              <a:rPr lang="cs-CZ" sz="4000" b="1" dirty="0" smtClean="0">
                <a:latin typeface="+mn-lt"/>
              </a:rPr>
              <a:t>ČKY</a:t>
            </a:r>
            <a:endParaRPr lang="cs-CZ" sz="4000" b="1" dirty="0">
              <a:latin typeface="+mn-lt"/>
            </a:endParaRPr>
          </a:p>
        </p:txBody>
      </p:sp>
      <p:pic>
        <p:nvPicPr>
          <p:cNvPr id="4" name="Obrázek 3" descr="IMG_1507.JPG"/>
          <p:cNvPicPr>
            <a:picLocks noChangeAspect="1"/>
          </p:cNvPicPr>
          <p:nvPr/>
        </p:nvPicPr>
        <p:blipFill>
          <a:blip r:embed="rId2" cstate="print"/>
          <a:srcRect t="9928" b="6653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+mn-lt"/>
              </a:rPr>
              <a:t>LISTOVÉ VITRÁŽE</a:t>
            </a:r>
            <a:endParaRPr lang="cs-CZ" sz="48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3153.JPG"/>
          <p:cNvPicPr>
            <a:picLocks noChangeAspect="1"/>
          </p:cNvPicPr>
          <p:nvPr/>
        </p:nvPicPr>
        <p:blipFill>
          <a:blip r:embed="rId4" cstate="print"/>
          <a:srcRect t="4723" b="9089"/>
          <a:stretch>
            <a:fillRect/>
          </a:stretch>
        </p:blipFill>
        <p:spPr>
          <a:xfrm>
            <a:off x="0" y="836712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LISTOVÉ VITRÁŽE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3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LISTOVÉ VITRÁŽE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3567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5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6075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7" name="Obrázek 6" descr="IMG_5881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JESKYNÍ MALBY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6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100 LET REPUBLIKY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" name="Obrázek 5" descr="IMG_1372.JPG"/>
          <p:cNvPicPr>
            <a:picLocks noChangeAspect="1"/>
          </p:cNvPicPr>
          <p:nvPr/>
        </p:nvPicPr>
        <p:blipFill>
          <a:blip r:embed="rId4" cstate="print"/>
          <a:srcRect t="3544" b="10226"/>
          <a:stretch>
            <a:fillRect/>
          </a:stretch>
        </p:blipFill>
        <p:spPr>
          <a:xfrm>
            <a:off x="0" y="836712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ZTRÁCÍ SE „</a:t>
            </a:r>
            <a:r>
              <a:rPr lang="cs-CZ" sz="4000" b="1" dirty="0" smtClean="0">
                <a:solidFill>
                  <a:srgbClr val="FF0000"/>
                </a:solidFill>
                <a:latin typeface="+mn-lt"/>
              </a:rPr>
              <a:t>OBYČEJNÉ</a:t>
            </a:r>
            <a:r>
              <a:rPr lang="cs-CZ" sz="4000" b="1" dirty="0" smtClean="0">
                <a:latin typeface="+mn-lt"/>
              </a:rPr>
              <a:t>“ HRY</a:t>
            </a:r>
            <a:endParaRPr lang="cs-CZ" sz="4000" b="1" dirty="0">
              <a:latin typeface="+mn-lt"/>
            </a:endParaRPr>
          </a:p>
        </p:txBody>
      </p:sp>
      <p:pic>
        <p:nvPicPr>
          <p:cNvPr id="4" name="Obrázek 3" descr="IMG_9478.JPG"/>
          <p:cNvPicPr>
            <a:picLocks noChangeAspect="1"/>
          </p:cNvPicPr>
          <p:nvPr/>
        </p:nvPicPr>
        <p:blipFill>
          <a:blip r:embed="rId2" cstate="print"/>
          <a:srcRect b="8104"/>
          <a:stretch>
            <a:fillRect/>
          </a:stretch>
        </p:blipFill>
        <p:spPr>
          <a:xfrm>
            <a:off x="0" y="1385392"/>
            <a:ext cx="9144000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24744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Supernett cn" pitchFamily="50" charset="-18"/>
              </a:rPr>
              <a:t>100 LET REPUBLIKY</a:t>
            </a:r>
            <a:endParaRPr lang="cs-CZ" sz="4800" b="1" dirty="0">
              <a:latin typeface="Supernett cn" pitchFamily="50" charset="-18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44761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79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8" name="Obrázek 7" descr="IMG_1572.JPG"/>
          <p:cNvPicPr>
            <a:picLocks noChangeAspect="1"/>
          </p:cNvPicPr>
          <p:nvPr/>
        </p:nvPicPr>
        <p:blipFill>
          <a:blip r:embed="rId4" cstate="print"/>
          <a:srcRect t="11019" b="5113"/>
          <a:stretch>
            <a:fillRect/>
          </a:stretch>
        </p:blipFill>
        <p:spPr>
          <a:xfrm>
            <a:off x="0" y="980728"/>
            <a:ext cx="914400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432048"/>
            <a:ext cx="7776864" cy="112474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+mn-lt"/>
              </a:rPr>
              <a:t>facebook.com/</a:t>
            </a:r>
            <a: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ucimesevenku</a:t>
            </a:r>
            <a:r>
              <a:rPr lang="pl-PL" sz="4000" b="1" dirty="0" smtClean="0">
                <a:latin typeface="+mn-lt"/>
              </a:rPr>
              <a:t>.cz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65304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0706" t="10625" r="25649" b="33266"/>
          <a:stretch>
            <a:fillRect/>
          </a:stretch>
        </p:blipFill>
        <p:spPr bwMode="auto">
          <a:xfrm>
            <a:off x="971600" y="1700808"/>
            <a:ext cx="7341026" cy="36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1380" t="28172" r="88658" b="53125"/>
          <a:stretch>
            <a:fillRect/>
          </a:stretch>
        </p:blipFill>
        <p:spPr bwMode="auto">
          <a:xfrm>
            <a:off x="251520" y="332656"/>
            <a:ext cx="1044624" cy="11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884368" cy="1124744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</a:rPr>
              <a:t>facebook.com/</a:t>
            </a: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>groups</a:t>
            </a:r>
            <a:r>
              <a:rPr lang="pl-PL" sz="3600" b="1" dirty="0" smtClean="0">
                <a:latin typeface="+mn-lt"/>
              </a:rPr>
              <a:t>/</a:t>
            </a:r>
            <a:r>
              <a:rPr lang="pl-PL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ucimesevenku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65304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0788" t="10453" r="25567" b="28943"/>
          <a:stretch>
            <a:fillRect/>
          </a:stretch>
        </p:blipFill>
        <p:spPr bwMode="auto">
          <a:xfrm>
            <a:off x="1403648" y="1772816"/>
            <a:ext cx="712879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1380" t="28172" r="88658" b="53125"/>
          <a:stretch>
            <a:fillRect/>
          </a:stretch>
        </p:blipFill>
        <p:spPr bwMode="auto">
          <a:xfrm>
            <a:off x="251520" y="332656"/>
            <a:ext cx="1044624" cy="11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0"/>
            <a:ext cx="7416824" cy="1124744"/>
          </a:xfrm>
        </p:spPr>
        <p:txBody>
          <a:bodyPr>
            <a:noAutofit/>
          </a:bodyPr>
          <a:lstStyle/>
          <a:p>
            <a:r>
              <a:rPr lang="cs-CZ" sz="4000" b="1" dirty="0" err="1" smtClean="0">
                <a:latin typeface="+mn-lt"/>
              </a:rPr>
              <a:t>instagram.com</a:t>
            </a:r>
            <a:r>
              <a:rPr lang="cs-CZ" sz="4000" b="1" dirty="0" smtClean="0">
                <a:latin typeface="+mn-lt"/>
              </a:rPr>
              <a:t>/</a:t>
            </a:r>
            <a:r>
              <a:rPr lang="cs-CZ" sz="40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</a:t>
            </a:r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_se_venku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65304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Supernett cn" pitchFamily="50" charset="-18"/>
              </a:rPr>
              <a:t>ucimesevenku.cz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Supernett cn" pitchFamily="50" charset="-1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34586" t="10453" r="36082" b="39384"/>
          <a:stretch>
            <a:fillRect/>
          </a:stretch>
        </p:blipFill>
        <p:spPr bwMode="auto">
          <a:xfrm>
            <a:off x="2483768" y="1052736"/>
            <a:ext cx="5553544" cy="533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57276" t="29156" r="34422" b="57061"/>
          <a:stretch>
            <a:fillRect/>
          </a:stretch>
        </p:blipFill>
        <p:spPr bwMode="auto">
          <a:xfrm>
            <a:off x="251520" y="260648"/>
            <a:ext cx="1080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24744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+mn-lt"/>
              </a:rPr>
              <a:t>www.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ucime</a:t>
            </a:r>
            <a:r>
              <a:rPr lang="pl-PL" sz="4800" b="1" dirty="0" smtClean="0">
                <a:latin typeface="+mn-lt"/>
              </a:rPr>
              <a:t>se</a:t>
            </a:r>
            <a:r>
              <a:rPr lang="pl-PL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venku</a:t>
            </a:r>
            <a:r>
              <a:rPr lang="pl-PL" sz="4800" b="1" dirty="0" smtClean="0">
                <a:latin typeface="+mn-lt"/>
              </a:rPr>
              <a:t>.cz</a:t>
            </a:r>
            <a:endParaRPr lang="cs-CZ" sz="5400" b="1" dirty="0">
              <a:latin typeface="+mn-lt"/>
            </a:endParaRPr>
          </a:p>
        </p:txBody>
      </p:sp>
      <p:pic>
        <p:nvPicPr>
          <p:cNvPr id="3" name="Obrázek 2" descr="UsV_logo_bez_pozadi_bez_okraj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021288"/>
            <a:ext cx="2083758" cy="4966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7784" y="5517232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Justina Danišová</a:t>
            </a:r>
          </a:p>
          <a:p>
            <a:pPr algn="r"/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Email: </a:t>
            </a:r>
            <a:r>
              <a:rPr lang="cs-CZ" sz="3200" b="1" dirty="0" smtClean="0">
                <a:solidFill>
                  <a:srgbClr val="FF0000"/>
                </a:solidFill>
              </a:rPr>
              <a:t>tym</a:t>
            </a: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</a:rPr>
              <a:t>@ucimesevenku.cz</a:t>
            </a:r>
            <a:endParaRPr lang="cs-CZ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ázek 6" descr="nové publik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637" y="1319212"/>
            <a:ext cx="6562725" cy="4219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827584" y="0"/>
            <a:ext cx="7772400" cy="993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MIZÍ ČAS </a:t>
            </a: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VEN</a:t>
            </a: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KU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6700" t="25253" r="43902" b="17674"/>
          <a:stretch>
            <a:fillRect/>
          </a:stretch>
        </p:blipFill>
        <p:spPr bwMode="auto">
          <a:xfrm>
            <a:off x="0" y="918308"/>
            <a:ext cx="9144000" cy="59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4356</TotalTime>
  <Words>406</Words>
  <Application>Microsoft Office PowerPoint</Application>
  <PresentationFormat>Předvádění na obrazovce (4:3)</PresentationFormat>
  <Paragraphs>150</Paragraphs>
  <Slides>84</Slides>
  <Notes>41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5" baseType="lpstr">
      <vt:lpstr>Motiv sady Office</vt:lpstr>
      <vt:lpstr>Snímek 1</vt:lpstr>
      <vt:lpstr>DĚTSTVÍ DNEŠNÍCH DĚTÍ SE MĚNÍ</vt:lpstr>
      <vt:lpstr>ROSTE ČAS S MÉDII</vt:lpstr>
      <vt:lpstr>DĚTI DENNĚ S MÉDII</vt:lpstr>
      <vt:lpstr>DĚTI DENNĚ S MÉDII</vt:lpstr>
      <vt:lpstr>DĚTI DENNĚ S MÉDII</vt:lpstr>
      <vt:lpstr>MIZÍ JEDNODUCHÉ HRAČKY</vt:lpstr>
      <vt:lpstr>ZTRÁCÍ SE „OBYČEJNÉ“ HRY</vt:lpstr>
      <vt:lpstr>Snímek 9</vt:lpstr>
      <vt:lpstr>KAŽDÉ  2. ČESKÉ DÍTĚ TRÁVÍ VENKU MÉNĚ NEŽ 1 HODINU DENNĚ</vt:lpstr>
      <vt:lpstr>ZVYŠUJE SE NADVÁHA I OBEZITA</vt:lpstr>
      <vt:lpstr>ROSTE POČET DĚTÍ S ADHD</vt:lpstr>
      <vt:lpstr>VLÁDNE„BEZPEČNÉ“ A ČISTÉ DĚTSTVÍ</vt:lpstr>
      <vt:lpstr>1. LEPŠÍ VÝSLEDKY VZDĚLÁVÁNÍ</vt:lpstr>
      <vt:lpstr>2. DELŠÍ SOUSTŘEDĚNÍ</vt:lpstr>
      <vt:lpstr>3. LEPŠÍ CHOVÁNÍ A  MENŠÍ KÁZEŇSKÉ PROBLÉMY</vt:lpstr>
      <vt:lpstr>4. LEPŠÍ POSTOJE K ŽIVOTNÍMU PROSTŘEDÍ</vt:lpstr>
      <vt:lpstr>5. „PROBUZENÍ“ ŽÁKŮ OHROŽENÝCH NEÚSPĚCHEM</vt:lpstr>
      <vt:lpstr>6. ROZVOJ ŽIVOTNÍCH DOVEDNOSTÍ</vt:lpstr>
      <vt:lpstr>Snímek 20</vt:lpstr>
      <vt:lpstr>Snímek 21</vt:lpstr>
      <vt:lpstr>Snímek 22</vt:lpstr>
      <vt:lpstr>6. VYŠŠÍ SPOKOJENOST A MOTIVACI UČITELŮ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www.ucimesevenku.cz</vt:lpstr>
      <vt:lpstr>LIDSKÉ TĚLO</vt:lpstr>
      <vt:lpstr>PUBLIKACE JAZYKY</vt:lpstr>
      <vt:lpstr>VESMÍR JE VENKU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VESMÍR JE VENKU</vt:lpstr>
      <vt:lpstr>VESMÍR JE VENKU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1 METR VENKU</vt:lpstr>
      <vt:lpstr>1 LITR VENKU</vt:lpstr>
      <vt:lpstr>1 KUBÍK VENKU</vt:lpstr>
      <vt:lpstr>ZNAMÉNKA</vt:lpstr>
      <vt:lpstr>PROCENTA V ZAHRADĚ</vt:lpstr>
      <vt:lpstr>ZLOMKY V ZAHRADĚ</vt:lpstr>
      <vt:lpstr>ZLOMKY V ZAHRADĚ</vt:lpstr>
      <vt:lpstr>VYJMENOVANÁ SLOVA</vt:lpstr>
      <vt:lpstr>5. VYJMENOVANÁ SLOVA</vt:lpstr>
      <vt:lpstr>Snímek 67</vt:lpstr>
      <vt:lpstr>ČTENÁŘSKÉ DÍLNY</vt:lpstr>
      <vt:lpstr>Snímek 69</vt:lpstr>
      <vt:lpstr>LISTOVÉ VITRÁŽE</vt:lpstr>
      <vt:lpstr>LISTOVÉ VITRÁŽE</vt:lpstr>
      <vt:lpstr>LISTOVÉ VITRÁŽE</vt:lpstr>
      <vt:lpstr>Snímek 73</vt:lpstr>
      <vt:lpstr>Snímek 74</vt:lpstr>
      <vt:lpstr>Snímek 75</vt:lpstr>
      <vt:lpstr>JESKYNÍ MALBY</vt:lpstr>
      <vt:lpstr>JESKYNÍ MALBY</vt:lpstr>
      <vt:lpstr>JESKYNÍ MALBY</vt:lpstr>
      <vt:lpstr>100 LET REPUBLIKY</vt:lpstr>
      <vt:lpstr>100 LET REPUBLIKY</vt:lpstr>
      <vt:lpstr>facebook.com/ucimesevenku.cz</vt:lpstr>
      <vt:lpstr>facebook.com/groups/ucimesevenku</vt:lpstr>
      <vt:lpstr>instagram.com/ucime_se_venku</vt:lpstr>
      <vt:lpstr>www.ucimesevenku.cz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PROČ DĚTI POTŘEBUJÍ  KONTAKT S PŘÍRODOU  I ČAS PRO SVOBODNOU HRU</dc:title>
  <dc:creator>JUSTINA</dc:creator>
  <cp:lastModifiedBy>JUSTINA</cp:lastModifiedBy>
  <cp:revision>47</cp:revision>
  <dcterms:created xsi:type="dcterms:W3CDTF">2018-03-31T08:16:51Z</dcterms:created>
  <dcterms:modified xsi:type="dcterms:W3CDTF">2019-11-13T21:58:15Z</dcterms:modified>
</cp:coreProperties>
</file>