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comments/comment10.xml" ContentType="application/vnd.openxmlformats-officedocument.presentationml.comments+xml"/>
  <Override PartName="/ppt/comments/comment11.xml" ContentType="application/vnd.openxmlformats-officedocument.presentationml.comments+xml"/>
  <Override PartName="/ppt/comments/comment12.xml" ContentType="application/vnd.openxmlformats-officedocument.presentationml.comments+xml"/>
  <Override PartName="/ppt/comments/comment13.xml" ContentType="application/vnd.openxmlformats-officedocument.presentationml.comments+xml"/>
  <Override PartName="/ppt/comments/comment14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6" r:id="rId3"/>
    <p:sldId id="287" r:id="rId4"/>
    <p:sldId id="294" r:id="rId5"/>
    <p:sldId id="281" r:id="rId6"/>
    <p:sldId id="295" r:id="rId7"/>
    <p:sldId id="280" r:id="rId8"/>
    <p:sldId id="296" r:id="rId9"/>
    <p:sldId id="297" r:id="rId10"/>
    <p:sldId id="314" r:id="rId11"/>
    <p:sldId id="288" r:id="rId12"/>
    <p:sldId id="298" r:id="rId13"/>
    <p:sldId id="299" r:id="rId14"/>
    <p:sldId id="300" r:id="rId15"/>
    <p:sldId id="301" r:id="rId16"/>
    <p:sldId id="302" r:id="rId17"/>
    <p:sldId id="303" r:id="rId18"/>
    <p:sldId id="304" r:id="rId19"/>
    <p:sldId id="305" r:id="rId20"/>
    <p:sldId id="306" r:id="rId21"/>
    <p:sldId id="289" r:id="rId22"/>
    <p:sldId id="307" r:id="rId23"/>
    <p:sldId id="308" r:id="rId24"/>
    <p:sldId id="309" r:id="rId25"/>
    <p:sldId id="310" r:id="rId26"/>
    <p:sldId id="278" r:id="rId27"/>
    <p:sldId id="316" r:id="rId28"/>
    <p:sldId id="317" r:id="rId29"/>
    <p:sldId id="318" r:id="rId30"/>
    <p:sldId id="319" r:id="rId31"/>
    <p:sldId id="320" r:id="rId32"/>
    <p:sldId id="329" r:id="rId33"/>
    <p:sldId id="321" r:id="rId34"/>
    <p:sldId id="322" r:id="rId35"/>
    <p:sldId id="323" r:id="rId36"/>
    <p:sldId id="324" r:id="rId37"/>
    <p:sldId id="325" r:id="rId38"/>
    <p:sldId id="326" r:id="rId39"/>
    <p:sldId id="328" r:id="rId40"/>
    <p:sldId id="327" r:id="rId41"/>
    <p:sldId id="330" r:id="rId42"/>
    <p:sldId id="311" r:id="rId43"/>
    <p:sldId id="313" r:id="rId44"/>
    <p:sldId id="260" r:id="rId45"/>
    <p:sldId id="258" r:id="rId46"/>
    <p:sldId id="259" r:id="rId47"/>
    <p:sldId id="261" r:id="rId48"/>
    <p:sldId id="262" r:id="rId49"/>
    <p:sldId id="282" r:id="rId50"/>
    <p:sldId id="312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a Křivánková" initials="DK" lastIdx="24" clrIdx="0">
    <p:extLst>
      <p:ext uri="{19B8F6BF-5375-455C-9EA6-DF929625EA0E}">
        <p15:presenceInfo xmlns:p15="http://schemas.microsoft.com/office/powerpoint/2012/main" userId="S-1-5-21-4077946200-3669004140-1826221668-11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74" d="100"/>
          <a:sy n="74" d="100"/>
        </p:scale>
        <p:origin x="60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1-14T21:45:26.552" idx="4">
    <p:pos x="10" y="10"/>
    <p:text>špatné vsakování před realizací</p:text>
    <p:extLst>
      <p:ext uri="{C676402C-5697-4E1C-873F-D02D1690AC5C}">
        <p15:threadingInfo xmlns:p15="http://schemas.microsoft.com/office/powerpoint/2012/main" timeZoneBias="-60"/>
      </p:ext>
    </p:extLst>
  </p:cm>
  <p:cm authorId="1" dt="2018-11-14T21:49:02.444" idx="14">
    <p:pos x="10" y="146"/>
    <p:text>duben</p:text>
    <p:extLst>
      <p:ext uri="{C676402C-5697-4E1C-873F-D02D1690AC5C}">
        <p15:threadingInfo xmlns:p15="http://schemas.microsoft.com/office/powerpoint/2012/main" timeZoneBias="-60">
          <p15:parentCm authorId="1" idx="4"/>
        </p15:threadingInfo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1-14T21:50:22.127" idx="17">
    <p:pos x="10" y="10"/>
    <p:text>trvalky už poporostly</p:text>
    <p:extLst>
      <p:ext uri="{C676402C-5697-4E1C-873F-D02D1690AC5C}">
        <p15:threadingInfo xmlns:p15="http://schemas.microsoft.com/office/powerpoint/2012/main" timeZoneBias="-60"/>
      </p:ext>
    </p:extLst>
  </p:cm>
  <p:cm authorId="1" dt="2018-11-14T21:50:50.208" idx="18">
    <p:pos x="10" y="146"/>
    <p:text>červen</p:text>
    <p:extLst>
      <p:ext uri="{C676402C-5697-4E1C-873F-D02D1690AC5C}">
        <p15:threadingInfo xmlns:p15="http://schemas.microsoft.com/office/powerpoint/2012/main" timeZoneBias="-60">
          <p15:parentCm authorId="1" idx="17"/>
        </p15:threadingInfo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1-14T21:50:56.670" idx="19">
    <p:pos x="10" y="10"/>
    <p:text>dešťová zahrada začíná rozkvétat</p:text>
    <p:extLst>
      <p:ext uri="{C676402C-5697-4E1C-873F-D02D1690AC5C}">
        <p15:threadingInfo xmlns:p15="http://schemas.microsoft.com/office/powerpoint/2012/main" timeZoneBias="-60"/>
      </p:ext>
    </p:extLst>
  </p:cm>
  <p:cm authorId="1" dt="2018-11-14T21:51:30.852" idx="20">
    <p:pos x="10" y="146"/>
    <p:text>červenec</p:text>
    <p:extLst>
      <p:ext uri="{C676402C-5697-4E1C-873F-D02D1690AC5C}">
        <p15:threadingInfo xmlns:p15="http://schemas.microsoft.com/office/powerpoint/2012/main" timeZoneBias="-60">
          <p15:parentCm authorId="1" idx="19"/>
        </p15:threadingInfo>
      </p:ext>
    </p:extLs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1-14T21:51:36.254" idx="21">
    <p:pos x="10" y="10"/>
    <p:text>rostliny v minerálním mulči červenec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1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1-14T21:44:01.137" idx="1">
    <p:pos x="10" y="10"/>
    <p:text>rozkvetlé prázdniny</p:text>
    <p:extLst>
      <p:ext uri="{C676402C-5697-4E1C-873F-D02D1690AC5C}">
        <p15:threadingInfo xmlns:p15="http://schemas.microsoft.com/office/powerpoint/2012/main" timeZoneBias="-60"/>
      </p:ext>
    </p:extLst>
  </p:cm>
  <p:cm authorId="1" dt="2018-11-14T21:53:07.847" idx="23">
    <p:pos x="10" y="146"/>
    <p:text>srpen</p:text>
    <p:extLst>
      <p:ext uri="{C676402C-5697-4E1C-873F-D02D1690AC5C}">
        <p15:threadingInfo xmlns:p15="http://schemas.microsoft.com/office/powerpoint/2012/main" timeZoneBias="-60">
          <p15:parentCm authorId="1" idx="1"/>
        </p15:threadingInfo>
      </p:ext>
    </p:extLst>
  </p:cm>
</p:cmLst>
</file>

<file path=ppt/comments/comment1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1-14T21:53:12.515" idx="24">
    <p:pos x="146" y="146"/>
    <p:text>dešťová zahrada v září - podzimní aspekt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1-14T21:45:56.200" idx="5">
    <p:pos x="10" y="10"/>
    <p:text>začínáme</p:text>
    <p:extLst>
      <p:ext uri="{C676402C-5697-4E1C-873F-D02D1690AC5C}">
        <p15:threadingInfo xmlns:p15="http://schemas.microsoft.com/office/powerpoint/2012/main" timeZoneBias="-60"/>
      </p:ext>
    </p:extLst>
  </p:cm>
  <p:cm authorId="1" dt="2018-11-14T21:49:30.788" idx="15">
    <p:pos x="10" y="146"/>
    <p:text>Květen</p:text>
    <p:extLst>
      <p:ext uri="{C676402C-5697-4E1C-873F-D02D1690AC5C}">
        <p15:threadingInfo xmlns:p15="http://schemas.microsoft.com/office/powerpoint/2012/main" timeZoneBias="-60">
          <p15:parentCm authorId="1" idx="5"/>
        </p15:threadingInfo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1-14T21:46:18.961" idx="6">
    <p:pos x="10" y="10"/>
    <p:text>promíchání zrytého terénu s pískem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1-14T21:46:43.039" idx="7">
    <p:pos x="10" y="10"/>
    <p:text>rozmístění sazenic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1-14T21:46:57.911" idx="8">
    <p:pos x="10" y="10"/>
    <p:text>sázíme s dětmi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1-14T21:47:12.367" idx="9">
    <p:pos x="10" y="10"/>
    <p:text>sází děti s rodiči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1-14T21:47:27.023" idx="10">
    <p:pos x="10" y="10"/>
    <p:text>mulčujeme štěrkem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1-14T21:47:44.367" idx="11">
    <p:pos x="10" y="10"/>
    <p:text>zaléváme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1-14T21:47:55.919" idx="12">
    <p:pos x="10" y="10"/>
    <p:text>osazení mostku</p:text>
    <p:extLst>
      <p:ext uri="{C676402C-5697-4E1C-873F-D02D1690AC5C}">
        <p15:threadingInfo xmlns:p15="http://schemas.microsoft.com/office/powerpoint/2012/main" timeZoneBias="-60"/>
      </p:ext>
    </p:extLst>
  </p:cm>
  <p:cm authorId="1" dt="2018-11-14T21:49:52.972" idx="16">
    <p:pos x="10" y="146"/>
    <p:text>červen</p:text>
    <p:extLst>
      <p:ext uri="{C676402C-5697-4E1C-873F-D02D1690AC5C}">
        <p15:threadingInfo xmlns:p15="http://schemas.microsoft.com/office/powerpoint/2012/main" timeZoneBias="-60">
          <p15:parentCm authorId="1" idx="12"/>
        </p15:threadingInfo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.xml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7.xml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8.xml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9.xml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0.xml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1.xml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2.xml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3.xml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4.xml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extension.psu.edu/plants/gardening/eco-friendly/rain-gardens/plants-rain-gardens" TargetMode="External"/><Relationship Id="rId2" Type="http://schemas.openxmlformats.org/officeDocument/2006/relationships/hyperlink" Target="http://www.ewashtenaw.org/government/drain_commissioner/dc_webWaterQuality/rain-gardens/volunteer-information-1/master-gardener-hall-of-fame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raingardennetwork.com/harvesting.htm" TargetMode="External"/><Relationship Id="rId4" Type="http://schemas.openxmlformats.org/officeDocument/2006/relationships/hyperlink" Target="http://www.raingardennetwork.com/planttrees.htm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 b="1" dirty="0">
                <a:solidFill>
                  <a:srgbClr val="4F752C"/>
                </a:solidFill>
                <a:latin typeface="Calibri" pitchFamily="34" charset="0"/>
              </a:rPr>
              <a:t>Dešťové zahrady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ZLÍN  </a:t>
            </a:r>
            <a:r>
              <a:rPr lang="cs-CZ" dirty="0" smtClean="0"/>
              <a:t>15</a:t>
            </a:r>
            <a:r>
              <a:rPr lang="cs-CZ" dirty="0" smtClean="0"/>
              <a:t>.11.2018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6235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968"/>
            <a:ext cx="6224954" cy="711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954" y="-76968"/>
            <a:ext cx="5884985" cy="6934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2837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732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263" y="0"/>
            <a:ext cx="6318738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8891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smtClean="0">
                <a:solidFill>
                  <a:srgbClr val="27E0F9"/>
                </a:solidFill>
              </a:rPr>
              <a:t>Co jsou dešťové zahrady?</a:t>
            </a:r>
          </a:p>
        </p:txBody>
      </p:sp>
      <p:sp>
        <p:nvSpPr>
          <p:cNvPr id="9219" name="Zástupný symbol pro obsah 2"/>
          <p:cNvSpPr>
            <a:spLocks noGrp="1"/>
          </p:cNvSpPr>
          <p:nvPr>
            <p:ph idx="4294967295"/>
          </p:nvPr>
        </p:nvSpPr>
        <p:spPr>
          <a:xfrm>
            <a:off x="609600" y="1676401"/>
            <a:ext cx="10972800" cy="4449764"/>
          </a:xfrm>
          <a:prstGeom prst="rect">
            <a:avLst/>
          </a:prstGeom>
        </p:spPr>
        <p:txBody>
          <a:bodyPr/>
          <a:lstStyle/>
          <a:p>
            <a:r>
              <a:rPr lang="cs-CZ" altLang="cs-CZ" sz="1800" dirty="0" err="1" smtClean="0"/>
              <a:t>Bioretenční</a:t>
            </a:r>
            <a:r>
              <a:rPr lang="cs-CZ" altLang="cs-CZ" sz="1800" dirty="0" smtClean="0"/>
              <a:t> systém</a:t>
            </a:r>
          </a:p>
          <a:p>
            <a:endParaRPr lang="cs-CZ" altLang="cs-CZ" sz="1800" dirty="0" smtClean="0"/>
          </a:p>
          <a:p>
            <a:r>
              <a:rPr lang="cs-CZ" altLang="cs-CZ" sz="1800" dirty="0" smtClean="0"/>
              <a:t>Záhon na kterém jsou využity schopnosti vybraných rostlin, volná sorpční kapacita půdy a její filtrační  schopnosti k zachycení, zpomalení průtoku a pročištění srážkové vody na zahradě.</a:t>
            </a:r>
          </a:p>
          <a:p>
            <a:endParaRPr lang="cs-CZ" altLang="cs-CZ" sz="1800" dirty="0" smtClean="0"/>
          </a:p>
          <a:p>
            <a:r>
              <a:rPr lang="cs-CZ" altLang="cs-CZ" sz="1800" dirty="0" smtClean="0"/>
              <a:t>Pomáhají chránit vodní toky, zlepšují kvalitu vody, která do nich přitéká a tím podporují ozdravění celých ekosystémů</a:t>
            </a:r>
          </a:p>
          <a:p>
            <a:endParaRPr lang="cs-CZ" altLang="cs-CZ" sz="1800" dirty="0" smtClean="0"/>
          </a:p>
          <a:p>
            <a:r>
              <a:rPr lang="cs-CZ" altLang="cs-CZ" sz="1800" b="1" dirty="0" smtClean="0"/>
              <a:t>Pomáhají zvýšeným vsakováním zvyšovat hladinu podzemní vody</a:t>
            </a:r>
          </a:p>
        </p:txBody>
      </p:sp>
    </p:spTree>
    <p:extLst>
      <p:ext uri="{BB962C8B-B14F-4D97-AF65-F5344CB8AC3E}">
        <p14:creationId xmlns:p14="http://schemas.microsoft.com/office/powerpoint/2010/main" val="8887275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smtClean="0">
                <a:solidFill>
                  <a:srgbClr val="27E0F9"/>
                </a:solidFill>
              </a:rPr>
              <a:t>Jak to vypadá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461846"/>
            <a:ext cx="6073521" cy="373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C:\Users\dana.krivankova\Desktop\2014 foto pro dešťovky\images8BDJD7B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546" y="2461845"/>
            <a:ext cx="6092454" cy="373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5750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smtClean="0">
                <a:solidFill>
                  <a:srgbClr val="27E0F9"/>
                </a:solidFill>
              </a:rPr>
              <a:t>Jak to funguje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33" y="2309447"/>
            <a:ext cx="11520135" cy="391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41334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718" y="1557339"/>
            <a:ext cx="2527300" cy="252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305" y="3716339"/>
            <a:ext cx="4541696" cy="255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smtClean="0">
                <a:solidFill>
                  <a:srgbClr val="27E0F9"/>
                </a:solidFill>
              </a:rPr>
              <a:t>Zelená (vegetační) střecha</a:t>
            </a:r>
          </a:p>
        </p:txBody>
      </p:sp>
      <p:pic>
        <p:nvPicPr>
          <p:cNvPr id="1229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085" y="3716339"/>
            <a:ext cx="4540249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5" y="1792289"/>
            <a:ext cx="342900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8225" y="3716339"/>
            <a:ext cx="4553620" cy="255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7518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smtClean="0">
                <a:solidFill>
                  <a:srgbClr val="27E0F9"/>
                </a:solidFill>
              </a:rPr>
              <a:t>Zásobníky na dešťovou vodu</a:t>
            </a:r>
          </a:p>
        </p:txBody>
      </p:sp>
      <p:pic>
        <p:nvPicPr>
          <p:cNvPr id="13315" name="Picture 2" descr="C:\Users\dana.krivankova\Desktop\2014 foto pro dešťovky\images3HWA2IP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718" y="3266246"/>
            <a:ext cx="2787648" cy="2953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" descr="C:\Users\dana.krivankova\Desktop\2014 foto pro dešťovky\images5KT4E76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366" y="3295651"/>
            <a:ext cx="2802467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C:\Users\dana.krivankova\Desktop\2014 foto pro dešťovky\imagesZEXKXDO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833" y="4330474"/>
            <a:ext cx="3577167" cy="1916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5" descr="C:\Users\dana.krivankova\Desktop\2014 foto pro dešťovky\imagesCWQ1GHH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833" y="2129692"/>
            <a:ext cx="3577167" cy="200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6" descr="C:\Users\dana.krivankova\Desktop\2014 foto pro dešťovky\images60JOSCZJ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5" y="3295651"/>
            <a:ext cx="3001433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799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smtClean="0">
                <a:solidFill>
                  <a:srgbClr val="27E0F9"/>
                </a:solidFill>
              </a:rPr>
              <a:t>Propustné povrchy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18" y="3176955"/>
            <a:ext cx="4512733" cy="304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1" y="3176956"/>
            <a:ext cx="4629151" cy="304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875" y="2321170"/>
            <a:ext cx="3289094" cy="3900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0501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smtClean="0">
                <a:solidFill>
                  <a:srgbClr val="27E0F9"/>
                </a:solidFill>
              </a:rPr>
              <a:t>DZ formou swejlů</a:t>
            </a:r>
          </a:p>
        </p:txBody>
      </p:sp>
      <p:pic>
        <p:nvPicPr>
          <p:cNvPr id="16387" name="Picture 3" descr="C:\Users\dana.krivankova\Desktop\2014 foto pro dešťovky\Balam-Estate-Rain-garden-Singapore-after-rain-Photo-Roger-So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4201"/>
            <a:ext cx="2726267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C:\Users\dana.krivankova\Desktop\2014 foto pro dešťovky\images4SFEM7E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4734" y="3706813"/>
            <a:ext cx="4417484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C:\Users\dana.krivankova\Desktop\2014 foto pro dešťovky\images06PCACA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333" y="3706814"/>
            <a:ext cx="4997451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8369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dana.krivankova\Desktop\2014 foto pro dešťovky\imagesSZRRLQ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172" y="20133"/>
            <a:ext cx="4782689" cy="267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C:\Users\dana.krivankova\Desktop\2014 foto pro dešťovky\imagesQ93GKUH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9646"/>
            <a:ext cx="3200400" cy="360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C:\Users\dana.krivankova\Desktop\2014 foto pro dešťovky\kamen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285" y="2122244"/>
            <a:ext cx="3024716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C:\Users\dana.krivankova\Desktop\2014 foto pro dešťovky\Tasmainian-RBG-Rain_Garden_Flow-225x3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408" y="2697186"/>
            <a:ext cx="3645877" cy="3647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892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913775" y="2214694"/>
            <a:ext cx="10790545" cy="3424107"/>
          </a:xfrm>
        </p:spPr>
        <p:txBody>
          <a:bodyPr/>
          <a:lstStyle/>
          <a:p>
            <a:r>
              <a:rPr lang="cs-CZ" altLang="cs-CZ" sz="2800" dirty="0">
                <a:latin typeface="Calibri" pitchFamily="34" charset="0"/>
              </a:rPr>
              <a:t>Co to jsou dešťové zahrady</a:t>
            </a:r>
          </a:p>
          <a:p>
            <a:r>
              <a:rPr lang="cs-CZ" altLang="cs-CZ" sz="2800" dirty="0">
                <a:latin typeface="Calibri" pitchFamily="34" charset="0"/>
              </a:rPr>
              <a:t>Proč bychom je měli vytvářet</a:t>
            </a:r>
          </a:p>
          <a:p>
            <a:r>
              <a:rPr lang="cs-CZ" altLang="cs-CZ" sz="2800" dirty="0">
                <a:latin typeface="Calibri" pitchFamily="34" charset="0"/>
              </a:rPr>
              <a:t>Jak je můžeme vybudovat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342606"/>
            <a:ext cx="4571999" cy="344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96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smtClean="0">
                <a:solidFill>
                  <a:srgbClr val="27E0F9"/>
                </a:solidFill>
              </a:rPr>
              <a:t>DZ v úrovni terénu</a:t>
            </a:r>
          </a:p>
        </p:txBody>
      </p:sp>
      <p:pic>
        <p:nvPicPr>
          <p:cNvPr id="18435" name="Picture 3" descr="C:\Users\dana.krivankova\Desktop\2014 foto pro dešťovky\images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877" y="1803217"/>
            <a:ext cx="4681905" cy="2616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C:\Users\dana.krivankova\Desktop\2014 foto pro dešťovky\images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531" y="4428739"/>
            <a:ext cx="4324838" cy="2429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2" descr="C:\Users\dana.krivankova\Desktop\2014 foto pro dešťovky\Raingarden-by-landscapecharlie_com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24" y="1803218"/>
            <a:ext cx="4700953" cy="264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875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5" descr="C:\Users\dana.krivankova\Desktop\2014 foto pro dešťovky\imagesH6W4HAA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73" y="1941377"/>
            <a:ext cx="5145258" cy="3834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C:\Users\dana.krivankova\Desktop\2014 foto pro dešťovky\imagesCCOQ1TI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077" y="1981200"/>
            <a:ext cx="5990327" cy="3833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3054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smtClean="0">
                <a:solidFill>
                  <a:srgbClr val="27E0F9"/>
                </a:solidFill>
              </a:rPr>
              <a:t>Zasakovací DZ</a:t>
            </a:r>
          </a:p>
        </p:txBody>
      </p:sp>
      <p:pic>
        <p:nvPicPr>
          <p:cNvPr id="19459" name="Picture 3" descr="C:\Users\dana.krivankova\Desktop\2014 foto pro dešťovky\images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9491"/>
            <a:ext cx="6269729" cy="232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C:\Users\dana.krivankova\Desktop\2014 foto pro dešťovky\images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6" y="4467086"/>
            <a:ext cx="6194588" cy="23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C:\Users\dana.krivankova\Desktop\2014 foto pro dešťovky\Hill-St-Rain-garden-lewisham-house-blog-photo-by-Jam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375" y="1979491"/>
            <a:ext cx="5486400" cy="35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45377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smtClean="0">
                <a:solidFill>
                  <a:srgbClr val="27E0F9"/>
                </a:solidFill>
              </a:rPr>
              <a:t>DZ nad úrovní terénu</a:t>
            </a:r>
            <a:endParaRPr lang="cs-CZ" altLang="cs-CZ" b="1" smtClean="0"/>
          </a:p>
        </p:txBody>
      </p:sp>
      <p:pic>
        <p:nvPicPr>
          <p:cNvPr id="20483" name="Picture 3" descr="C:\Users\dana.krivankova\Desktop\2014 foto pro dešťovky\imagesPP9GG7L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23" y="3995292"/>
            <a:ext cx="6338278" cy="286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5" descr="C:\Users\dana.krivankova\Desktop\images3IS6SQ5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58463"/>
            <a:ext cx="4312834" cy="2202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 descr="C:\Users\dana.krivankova\Desktop\image_previe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1898347"/>
            <a:ext cx="5080000" cy="335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83574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723" y="1738313"/>
            <a:ext cx="3981451" cy="223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smtClean="0">
                <a:solidFill>
                  <a:srgbClr val="27E0F9"/>
                </a:solidFill>
              </a:rPr>
              <a:t>Voda ze silnice</a:t>
            </a:r>
          </a:p>
        </p:txBody>
      </p:sp>
      <p:pic>
        <p:nvPicPr>
          <p:cNvPr id="21508" name="Picture 3" descr="C:\Users\dana.krivankova\Desktop\2014 foto pro dešťovky\street-water-diverter-for-rain-garden-lewisham-house-blog-photo-by-James-300x1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978275"/>
            <a:ext cx="5789489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 descr="C:\Users\dana.krivankova\Desktop\2014 foto pro dešťovky\Raingarden-retrofit-Kingston-Vic_-from-www_wsud__org_-300x2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677" y="3935709"/>
            <a:ext cx="5193323" cy="292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8383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smtClean="0">
                <a:solidFill>
                  <a:srgbClr val="27E0F9"/>
                </a:solidFill>
              </a:rPr>
              <a:t>Proč byste nemohli mít DZ</a:t>
            </a:r>
            <a:br>
              <a:rPr lang="cs-CZ" altLang="cs-CZ" b="1" smtClean="0">
                <a:solidFill>
                  <a:srgbClr val="27E0F9"/>
                </a:solidFill>
              </a:rPr>
            </a:br>
            <a:r>
              <a:rPr lang="cs-CZ" altLang="cs-CZ" b="1" smtClean="0">
                <a:solidFill>
                  <a:srgbClr val="27E0F9"/>
                </a:solidFill>
              </a:rPr>
              <a:t> i vy?</a:t>
            </a:r>
          </a:p>
        </p:txBody>
      </p:sp>
      <p:pic>
        <p:nvPicPr>
          <p:cNvPr id="22531" name="Picture 4" descr="C:\Users\dana.krivankova\Desktop\2014 foto pro dešťovky\images0JV8RL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1" y="2836986"/>
            <a:ext cx="2298700" cy="3392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5" descr="C:\Users\dana.krivankova\Desktop\2014 foto pro dešťovky\imagesGSHCN6D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7046"/>
            <a:ext cx="6383867" cy="411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 descr="C:\Users\dana.krivankova\Desktop\2014 foto pro dešťovky\imagesP5H3TH8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867" y="2836986"/>
            <a:ext cx="3551767" cy="339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85540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740" y="2665968"/>
            <a:ext cx="2845424" cy="419203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41" y="-869712"/>
            <a:ext cx="5475169" cy="38608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27" y="2665968"/>
            <a:ext cx="2845424" cy="419203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7192" y="2665968"/>
            <a:ext cx="2845424" cy="419203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7932" y="2665968"/>
            <a:ext cx="2845424" cy="419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8169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336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775" y="7337"/>
            <a:ext cx="9137082" cy="685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866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774" y="0"/>
            <a:ext cx="9162135" cy="686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44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 descr="E:\earthwheredistribution.gif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646" y="527538"/>
            <a:ext cx="9301042" cy="644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4720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776" y="0"/>
            <a:ext cx="9124556" cy="684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3977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021" y="0"/>
            <a:ext cx="9755086" cy="731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118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773" y="0"/>
            <a:ext cx="9237293" cy="692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259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98" y="0"/>
            <a:ext cx="9913696" cy="743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703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565" y="1"/>
            <a:ext cx="9763385" cy="7320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231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156" y="0"/>
            <a:ext cx="9260910" cy="694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573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346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879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649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28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>
          <a:xfrm>
            <a:off x="558800" y="333374"/>
            <a:ext cx="10972800" cy="2257425"/>
          </a:xfrm>
        </p:spPr>
        <p:txBody>
          <a:bodyPr/>
          <a:lstStyle/>
          <a:p>
            <a:r>
              <a:rPr lang="cs-CZ" altLang="cs-CZ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STORY OF WATER</a:t>
            </a:r>
            <a:br>
              <a:rPr lang="cs-CZ" altLang="cs-CZ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altLang="cs-CZ" b="1" dirty="0" err="1" smtClean="0">
                <a:solidFill>
                  <a:schemeClr val="accent2">
                    <a:lumMod val="75000"/>
                  </a:schemeClr>
                </a:solidFill>
              </a:rPr>
              <a:t>WATER</a:t>
            </a:r>
            <a:r>
              <a:rPr lang="cs-CZ" altLang="cs-CZ" b="1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cs-CZ" altLang="cs-CZ" b="1" dirty="0" err="1" smtClean="0">
                <a:solidFill>
                  <a:schemeClr val="accent2">
                    <a:lumMod val="75000"/>
                  </a:schemeClr>
                </a:solidFill>
              </a:rPr>
              <a:t>FOOTprint</a:t>
            </a:r>
            <a:endParaRPr lang="cs-CZ" altLang="cs-CZ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123" name="Picture 2" descr="F:\fotky z plochy červený\FOTKY\2012 0806 EUtourVenlo\DSCN73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7339"/>
            <a:ext cx="604520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3" descr="F:\fotky z plochy červený\FOTKY\2012 0806 EUtourVenlo\DSCN73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1" y="2781301"/>
            <a:ext cx="6127751" cy="344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0486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244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>
                <a:solidFill>
                  <a:srgbClr val="27E0F9"/>
                </a:solidFill>
              </a:rPr>
              <a:t>Legislativa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>
                <a:solidFill>
                  <a:srgbClr val="00B0F0"/>
                </a:solidFill>
              </a:rPr>
              <a:t>Podporuje vsakování srážek a obnovu podzemních vod</a:t>
            </a:r>
          </a:p>
          <a:p>
            <a:r>
              <a:rPr lang="cs-CZ" dirty="0" smtClean="0">
                <a:solidFill>
                  <a:srgbClr val="00B0F0"/>
                </a:solidFill>
              </a:rPr>
              <a:t>Změna nepropustných ploch a modelace terénu – lze bez povolení i ohlášení</a:t>
            </a:r>
          </a:p>
          <a:p>
            <a:r>
              <a:rPr lang="cs-CZ" dirty="0" smtClean="0">
                <a:solidFill>
                  <a:srgbClr val="00B0F0"/>
                </a:solidFill>
              </a:rPr>
              <a:t>Ohledy na dobré sousedské vztahy</a:t>
            </a:r>
          </a:p>
          <a:p>
            <a:pPr marL="0" indent="0">
              <a:buNone/>
            </a:pPr>
            <a:endParaRPr lang="cs-CZ" dirty="0" smtClean="0">
              <a:solidFill>
                <a:srgbClr val="00B0F0"/>
              </a:solidFill>
            </a:endParaRPr>
          </a:p>
          <a:p>
            <a:r>
              <a:rPr lang="cs-CZ" i="1" dirty="0" smtClean="0">
                <a:solidFill>
                  <a:srgbClr val="00B0F0"/>
                </a:solidFill>
              </a:rPr>
              <a:t>Zákon č. 254/2001 </a:t>
            </a:r>
            <a:r>
              <a:rPr lang="cs-CZ" i="1" dirty="0" err="1" smtClean="0">
                <a:solidFill>
                  <a:srgbClr val="00B0F0"/>
                </a:solidFill>
              </a:rPr>
              <a:t>sb</a:t>
            </a:r>
            <a:r>
              <a:rPr lang="cs-CZ" i="1" dirty="0" smtClean="0">
                <a:solidFill>
                  <a:srgbClr val="00B0F0"/>
                </a:solidFill>
              </a:rPr>
              <a:t> o vodách (vodní zákon) - </a:t>
            </a:r>
            <a:r>
              <a:rPr lang="cs-CZ" i="1" dirty="0">
                <a:solidFill>
                  <a:srgbClr val="00B0F0"/>
                </a:solidFill>
              </a:rPr>
              <a:t>změny od </a:t>
            </a:r>
            <a:r>
              <a:rPr lang="cs-CZ" i="1" dirty="0" smtClean="0">
                <a:solidFill>
                  <a:srgbClr val="00B0F0"/>
                </a:solidFill>
              </a:rPr>
              <a:t>29.5.2018</a:t>
            </a:r>
          </a:p>
          <a:p>
            <a:r>
              <a:rPr lang="cs-CZ" i="1" dirty="0" smtClean="0">
                <a:solidFill>
                  <a:srgbClr val="00B0F0"/>
                </a:solidFill>
              </a:rPr>
              <a:t>Vyhláška </a:t>
            </a:r>
            <a:r>
              <a:rPr lang="cs-CZ" i="1" dirty="0" err="1" smtClean="0">
                <a:solidFill>
                  <a:srgbClr val="00B0F0"/>
                </a:solidFill>
              </a:rPr>
              <a:t>MzE</a:t>
            </a:r>
            <a:r>
              <a:rPr lang="cs-CZ" i="1" dirty="0" smtClean="0">
                <a:solidFill>
                  <a:srgbClr val="00B0F0"/>
                </a:solidFill>
              </a:rPr>
              <a:t> o vyjádření vodoprávního úřadu č. 432/2001Sb</a:t>
            </a:r>
          </a:p>
          <a:p>
            <a:r>
              <a:rPr lang="cs-CZ" i="1" dirty="0" smtClean="0">
                <a:solidFill>
                  <a:srgbClr val="00B0F0"/>
                </a:solidFill>
              </a:rPr>
              <a:t>Stavební zákon č.183/2006 </a:t>
            </a:r>
            <a:r>
              <a:rPr lang="cs-CZ" i="1" dirty="0" err="1" smtClean="0">
                <a:solidFill>
                  <a:srgbClr val="00B0F0"/>
                </a:solidFill>
              </a:rPr>
              <a:t>Sb</a:t>
            </a:r>
            <a:r>
              <a:rPr lang="cs-CZ" i="1" dirty="0" smtClean="0">
                <a:solidFill>
                  <a:srgbClr val="00B0F0"/>
                </a:solidFill>
              </a:rPr>
              <a:t> – změny od 1.1.2018</a:t>
            </a:r>
          </a:p>
          <a:p>
            <a:r>
              <a:rPr lang="cs-CZ" i="1" dirty="0" smtClean="0">
                <a:solidFill>
                  <a:srgbClr val="00B0F0"/>
                </a:solidFill>
              </a:rPr>
              <a:t>Vyhláška o obecných požadavcích na využívání území – novela č. 20/2011</a:t>
            </a:r>
            <a:endParaRPr lang="cs-CZ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3145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>
                <a:solidFill>
                  <a:srgbClr val="27E0F9"/>
                </a:solidFill>
              </a:rPr>
              <a:t>Použité zdroje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609600" y="1711569"/>
            <a:ext cx="10972800" cy="441459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cs-CZ" sz="1400" u="sng" dirty="0" smtClean="0">
                <a:solidFill>
                  <a:schemeClr val="accent5">
                    <a:lumMod val="50000"/>
                  </a:schemeClr>
                </a:solidFill>
                <a:hlinkClick r:id="rId2"/>
              </a:rPr>
              <a:t>http://</a:t>
            </a:r>
            <a:r>
              <a:rPr lang="cs-CZ" sz="1400" u="sng" dirty="0" smtClean="0">
                <a:solidFill>
                  <a:schemeClr val="accent5">
                    <a:lumMod val="50000"/>
                  </a:schemeClr>
                </a:solidFill>
                <a:hlinkClick r:id="rId2"/>
              </a:rPr>
              <a:t>www.ewashtenaw.org/government/drain_commissioner/dc_webWaterQuality/rain-gardens/volunteer-information-1/master-gardener-hall-of-fame</a:t>
            </a:r>
            <a:endParaRPr lang="cs-CZ" sz="1400" u="sng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defRPr/>
            </a:pPr>
            <a:r>
              <a:rPr lang="cs-CZ" sz="1400" u="sng" dirty="0">
                <a:solidFill>
                  <a:schemeClr val="accent5">
                    <a:lumMod val="50000"/>
                  </a:schemeClr>
                </a:solidFill>
                <a:hlinkClick r:id="rId3"/>
              </a:rPr>
              <a:t>http://</a:t>
            </a:r>
            <a:r>
              <a:rPr lang="cs-CZ" sz="1400" u="sng" dirty="0" smtClean="0">
                <a:solidFill>
                  <a:schemeClr val="accent5">
                    <a:lumMod val="50000"/>
                  </a:schemeClr>
                </a:solidFill>
                <a:hlinkClick r:id="rId3"/>
              </a:rPr>
              <a:t>extension.psu.edu/plants/gardening/eco-friendly/rain-gardens/plants-rain-gardens</a:t>
            </a:r>
            <a:endParaRPr lang="cs-CZ" sz="1400" u="sng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sz="1400" u="sng" dirty="0">
                <a:solidFill>
                  <a:schemeClr val="accent5">
                    <a:lumMod val="50000"/>
                  </a:schemeClr>
                </a:solidFill>
                <a:hlinkClick r:id="rId4"/>
              </a:rPr>
              <a:t>http://</a:t>
            </a:r>
            <a:r>
              <a:rPr lang="en-US" sz="1400" u="sng" dirty="0" smtClean="0">
                <a:solidFill>
                  <a:schemeClr val="accent5">
                    <a:lumMod val="50000"/>
                  </a:schemeClr>
                </a:solidFill>
                <a:hlinkClick r:id="rId4"/>
              </a:rPr>
              <a:t>www.raingardennetwork.com/planttrees.htm</a:t>
            </a:r>
            <a:endParaRPr lang="cs-CZ" sz="1400" b="1" u="sng" dirty="0">
              <a:solidFill>
                <a:srgbClr val="27E0F9"/>
              </a:solidFill>
            </a:endParaRPr>
          </a:p>
          <a:p>
            <a:pPr>
              <a:defRPr/>
            </a:pPr>
            <a:r>
              <a:rPr lang="en-US" sz="1400" u="sng" dirty="0">
                <a:solidFill>
                  <a:srgbClr val="00B0F0"/>
                </a:solidFill>
              </a:rPr>
              <a:t>https://www.flickr.com//photos/melbournewater/sets/72157632002912855/show</a:t>
            </a:r>
            <a:r>
              <a:rPr lang="en-US" sz="1400" u="sng" dirty="0" smtClean="0">
                <a:solidFill>
                  <a:srgbClr val="00B0F0"/>
                </a:solidFill>
              </a:rPr>
              <a:t>/</a:t>
            </a:r>
            <a:endParaRPr lang="cs-CZ" sz="1400" dirty="0" smtClean="0">
              <a:solidFill>
                <a:srgbClr val="00B0F0"/>
              </a:solidFill>
            </a:endParaRPr>
          </a:p>
          <a:p>
            <a:pPr>
              <a:defRPr/>
            </a:pPr>
            <a:r>
              <a:rPr lang="cs-CZ" sz="1400" dirty="0" smtClean="0">
                <a:solidFill>
                  <a:srgbClr val="00B0F0"/>
                </a:solidFill>
              </a:rPr>
              <a:t>Melbourne </a:t>
            </a:r>
            <a:r>
              <a:rPr lang="cs-CZ" sz="1400" dirty="0" err="1" smtClean="0">
                <a:solidFill>
                  <a:srgbClr val="00B0F0"/>
                </a:solidFill>
              </a:rPr>
              <a:t>Water</a:t>
            </a:r>
            <a:endParaRPr lang="cs-CZ" sz="1400" dirty="0" smtClean="0">
              <a:solidFill>
                <a:srgbClr val="00B0F0"/>
              </a:solidFill>
            </a:endParaRPr>
          </a:p>
          <a:p>
            <a:pPr>
              <a:defRPr/>
            </a:pPr>
            <a:r>
              <a:rPr lang="cs-CZ" sz="1400" u="sng" dirty="0" err="1">
                <a:solidFill>
                  <a:schemeClr val="accent5">
                    <a:lumMod val="50000"/>
                  </a:schemeClr>
                </a:solidFill>
                <a:hlinkClick r:id="rId5"/>
              </a:rPr>
              <a:t>Rainwater</a:t>
            </a:r>
            <a:r>
              <a:rPr lang="cs-CZ" sz="1400" u="sng" dirty="0">
                <a:solidFill>
                  <a:schemeClr val="accent5">
                    <a:lumMod val="50000"/>
                  </a:schemeClr>
                </a:solidFill>
                <a:hlinkClick r:id="rId5"/>
              </a:rPr>
              <a:t> </a:t>
            </a:r>
            <a:r>
              <a:rPr lang="cs-CZ" sz="1400" u="sng" dirty="0" err="1" smtClean="0">
                <a:solidFill>
                  <a:schemeClr val="accent5">
                    <a:lumMod val="50000"/>
                  </a:schemeClr>
                </a:solidFill>
                <a:hlinkClick r:id="rId5"/>
              </a:rPr>
              <a:t>Harvesting</a:t>
            </a:r>
            <a:endParaRPr lang="cs-CZ" sz="1400" u="sng" dirty="0" smtClean="0">
              <a:solidFill>
                <a:schemeClr val="accent5">
                  <a:lumMod val="50000"/>
                </a:schemeClr>
              </a:solidFill>
            </a:endParaRPr>
          </a:p>
          <a:p>
            <a:pPr>
              <a:defRPr/>
            </a:pPr>
            <a:r>
              <a:rPr lang="cs-CZ" sz="1400" u="sng" dirty="0" smtClean="0">
                <a:solidFill>
                  <a:srgbClr val="00B0F0"/>
                </a:solidFill>
              </a:rPr>
              <a:t>Jak hospodařit s dešťovou vodou na soukromém pozemku – www.ekopolitika.cz</a:t>
            </a:r>
            <a:endParaRPr lang="cs-CZ" sz="1400" dirty="0">
              <a:solidFill>
                <a:srgbClr val="00B0F0"/>
              </a:solidFill>
            </a:endParaRPr>
          </a:p>
          <a:p>
            <a:pPr>
              <a:defRPr/>
            </a:pPr>
            <a:endParaRPr lang="cs-CZ" sz="1400" dirty="0"/>
          </a:p>
          <a:p>
            <a:pPr>
              <a:defRPr/>
            </a:pP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357646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Malé opakování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332893" y="1717853"/>
            <a:ext cx="7612710" cy="477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8229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1085" y="-5706199"/>
            <a:ext cx="16164925" cy="1375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049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Která možnost je ta správná?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915" y="2600616"/>
            <a:ext cx="4420569" cy="279468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355" y="2600616"/>
            <a:ext cx="4420569" cy="279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183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Která možnost je ta správná?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657" y="2323603"/>
            <a:ext cx="4420569" cy="403959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75" y="2323603"/>
            <a:ext cx="4420569" cy="403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185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536" y="176999"/>
            <a:ext cx="9704927" cy="650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282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880" y="0"/>
            <a:ext cx="4420569" cy="279468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862" y="2214694"/>
            <a:ext cx="4420569" cy="279468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1431" y="4063312"/>
            <a:ext cx="4420569" cy="279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1345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Voda zpívá</a:t>
            </a:r>
            <a:endParaRPr lang="cs-CZ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0" y="1858554"/>
            <a:ext cx="5842000" cy="409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56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Voda tančí</a:t>
            </a:r>
            <a:endParaRPr lang="cs-CZ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877" y="2214694"/>
            <a:ext cx="6349206" cy="378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3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Děkuji Vám za pozornost</a:t>
            </a:r>
            <a:br>
              <a:rPr lang="cs-CZ" dirty="0">
                <a:solidFill>
                  <a:schemeClr val="accent2">
                    <a:lumMod val="75000"/>
                  </a:schemeClr>
                </a:solidFill>
              </a:rPr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14" y="1658461"/>
            <a:ext cx="5618693" cy="421402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58460"/>
            <a:ext cx="5618692" cy="421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55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smtClean="0">
                <a:solidFill>
                  <a:srgbClr val="27E0F9"/>
                </a:solidFill>
              </a:rPr>
              <a:t>Pohyb dešťové vody v krajině</a:t>
            </a:r>
            <a:endParaRPr lang="cs-CZ" altLang="cs-CZ" b="1" smtClean="0"/>
          </a:p>
        </p:txBody>
      </p:sp>
      <p:sp>
        <p:nvSpPr>
          <p:cNvPr id="6147" name="Zástupný symbol pro obsah 2"/>
          <p:cNvSpPr>
            <a:spLocks noGrp="1"/>
          </p:cNvSpPr>
          <p:nvPr>
            <p:ph idx="4294967295"/>
          </p:nvPr>
        </p:nvSpPr>
        <p:spPr>
          <a:xfrm>
            <a:off x="609600" y="1676400"/>
            <a:ext cx="10972800" cy="5017477"/>
          </a:xfrm>
          <a:prstGeom prst="rect">
            <a:avLst/>
          </a:prstGeom>
        </p:spPr>
        <p:txBody>
          <a:bodyPr/>
          <a:lstStyle/>
          <a:p>
            <a:r>
              <a:rPr lang="cs-CZ" altLang="cs-CZ" sz="1400" dirty="0" smtClean="0"/>
              <a:t>Povrchový odtok 	-      po povrchu (</a:t>
            </a:r>
            <a:r>
              <a:rPr lang="cs-CZ" altLang="cs-CZ" sz="1400" dirty="0" err="1" smtClean="0"/>
              <a:t>surface</a:t>
            </a:r>
            <a:r>
              <a:rPr lang="cs-CZ" altLang="cs-CZ" sz="1400" dirty="0" smtClean="0"/>
              <a:t> run </a:t>
            </a:r>
            <a:r>
              <a:rPr lang="cs-CZ" altLang="cs-CZ" sz="1400" dirty="0" err="1" smtClean="0"/>
              <a:t>off</a:t>
            </a:r>
            <a:r>
              <a:rPr lang="cs-CZ" altLang="cs-CZ" sz="1400" dirty="0" smtClean="0"/>
              <a:t>)</a:t>
            </a:r>
          </a:p>
          <a:p>
            <a:pPr marL="0" indent="0">
              <a:buNone/>
            </a:pPr>
            <a:r>
              <a:rPr lang="cs-CZ" altLang="cs-CZ" sz="1400" dirty="0" smtClean="0"/>
              <a:t>                                                        -      mělce pod povrchem (</a:t>
            </a:r>
            <a:r>
              <a:rPr lang="cs-CZ" altLang="cs-CZ" sz="1400" dirty="0" err="1" smtClean="0"/>
              <a:t>interflow</a:t>
            </a:r>
            <a:r>
              <a:rPr lang="cs-CZ" altLang="cs-CZ" sz="1400" dirty="0" smtClean="0"/>
              <a:t>)</a:t>
            </a:r>
          </a:p>
          <a:p>
            <a:r>
              <a:rPr lang="cs-CZ" altLang="cs-CZ" sz="1400" dirty="0" smtClean="0"/>
              <a:t>Podzemní odtok  = průsak, až k hladině podzemní  vody (</a:t>
            </a:r>
            <a:r>
              <a:rPr lang="cs-CZ" altLang="cs-CZ" sz="1400" dirty="0" err="1" smtClean="0"/>
              <a:t>groundwater</a:t>
            </a:r>
            <a:r>
              <a:rPr lang="cs-CZ" altLang="cs-CZ" sz="1400" dirty="0" smtClean="0"/>
              <a:t> </a:t>
            </a:r>
            <a:r>
              <a:rPr lang="cs-CZ" altLang="cs-CZ" sz="1400" dirty="0" err="1" smtClean="0"/>
              <a:t>flow</a:t>
            </a:r>
            <a:r>
              <a:rPr lang="cs-CZ" altLang="cs-CZ" sz="1400" dirty="0" smtClean="0"/>
              <a:t>)</a:t>
            </a:r>
          </a:p>
          <a:p>
            <a:endParaRPr lang="cs-CZ" altLang="cs-CZ" sz="1400" dirty="0" smtClean="0"/>
          </a:p>
          <a:p>
            <a:r>
              <a:rPr lang="cs-CZ" altLang="cs-CZ" sz="1400" dirty="0" smtClean="0"/>
              <a:t>Zadržení vody na povrchu rostlin (intercepce)</a:t>
            </a:r>
          </a:p>
          <a:p>
            <a:r>
              <a:rPr lang="cs-CZ" altLang="cs-CZ" sz="1400" dirty="0" smtClean="0"/>
              <a:t>Vypařování vody z těla rostlin (transpirace)</a:t>
            </a:r>
          </a:p>
          <a:p>
            <a:r>
              <a:rPr lang="cs-CZ" altLang="cs-CZ" sz="1400" dirty="0" smtClean="0"/>
              <a:t>Přímý výpar z půdy (evaporace)</a:t>
            </a:r>
          </a:p>
          <a:p>
            <a:endParaRPr lang="cs-CZ" altLang="cs-CZ" sz="1400" dirty="0" smtClean="0"/>
          </a:p>
          <a:p>
            <a:r>
              <a:rPr lang="cs-CZ" altLang="cs-CZ" sz="1400" dirty="0" smtClean="0"/>
              <a:t>Dlouhodobější hromadění vody v krajině – nádrže, deprese = povrchová akumulace</a:t>
            </a:r>
          </a:p>
          <a:p>
            <a:r>
              <a:rPr lang="cs-CZ" altLang="cs-CZ" sz="1400" dirty="0" smtClean="0"/>
              <a:t>	Zvýšení retenční schopnosti krajiny</a:t>
            </a:r>
          </a:p>
          <a:p>
            <a:r>
              <a:rPr lang="cs-CZ" altLang="cs-CZ" sz="1400" dirty="0" smtClean="0"/>
              <a:t>	Zpomalení povrchového odtoku</a:t>
            </a:r>
          </a:p>
          <a:p>
            <a:r>
              <a:rPr lang="cs-CZ" altLang="cs-CZ" sz="1400" dirty="0" smtClean="0"/>
              <a:t>	Snížení průtokové vlny</a:t>
            </a:r>
          </a:p>
          <a:p>
            <a:endParaRPr lang="cs-CZ" altLang="cs-CZ" sz="1100" dirty="0" smtClean="0"/>
          </a:p>
        </p:txBody>
      </p:sp>
    </p:spTree>
    <p:extLst>
      <p:ext uri="{BB962C8B-B14F-4D97-AF65-F5344CB8AC3E}">
        <p14:creationId xmlns:p14="http://schemas.microsoft.com/office/powerpoint/2010/main" val="609492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2">
                    <a:lumMod val="75000"/>
                  </a:schemeClr>
                </a:solidFill>
              </a:rPr>
              <a:t>Voda mluví</a:t>
            </a:r>
            <a:endParaRPr lang="cs-CZ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2" y="1795594"/>
            <a:ext cx="4672214" cy="426230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752" y="1795594"/>
            <a:ext cx="4661897" cy="426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46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smtClean="0">
                <a:solidFill>
                  <a:srgbClr val="27E0F9"/>
                </a:solidFill>
              </a:rPr>
              <a:t>Zpevněné povrchy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609600" y="1723293"/>
            <a:ext cx="10972800" cy="440287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1400" b="1" dirty="0"/>
              <a:t>Zastavěné a těžce propustné plochy   </a:t>
            </a:r>
            <a:r>
              <a:rPr lang="cs-CZ" sz="1400" b="1" dirty="0" smtClean="0"/>
              <a:t>              x   		Lehce </a:t>
            </a:r>
            <a:r>
              <a:rPr lang="cs-CZ" sz="1400" b="1" dirty="0"/>
              <a:t>propustné zpevněné </a:t>
            </a:r>
            <a:r>
              <a:rPr lang="cs-CZ" sz="1400" b="1" dirty="0" smtClean="0"/>
              <a:t>plochy</a:t>
            </a:r>
          </a:p>
          <a:p>
            <a:pPr>
              <a:defRPr/>
            </a:pPr>
            <a:endParaRPr lang="cs-CZ" sz="1400" dirty="0"/>
          </a:p>
          <a:p>
            <a:pPr>
              <a:defRPr/>
            </a:pPr>
            <a:r>
              <a:rPr lang="cs-CZ" sz="1400" dirty="0"/>
              <a:t>	Stavby				</a:t>
            </a:r>
            <a:r>
              <a:rPr lang="cs-CZ" sz="1400" dirty="0" smtClean="0"/>
              <a:t> 		Dlažba </a:t>
            </a:r>
            <a:r>
              <a:rPr lang="cs-CZ" sz="1400" dirty="0"/>
              <a:t>nespárovaná nebo lomový kámen	</a:t>
            </a:r>
            <a:r>
              <a:rPr lang="cs-CZ" sz="1400" dirty="0" smtClean="0"/>
              <a:t>                                                                            							Dlažba se zatravněnými spárami</a:t>
            </a:r>
            <a:endParaRPr lang="cs-CZ" sz="1400" dirty="0"/>
          </a:p>
          <a:p>
            <a:pPr>
              <a:defRPr/>
            </a:pPr>
            <a:r>
              <a:rPr lang="cs-CZ" sz="1400" dirty="0"/>
              <a:t>	Asfaltové </a:t>
            </a:r>
            <a:r>
              <a:rPr lang="cs-CZ" sz="1400" dirty="0" smtClean="0"/>
              <a:t>plochy                                                  		Vegetační dlažba (zatravňovací tvarovky)</a:t>
            </a:r>
          </a:p>
          <a:p>
            <a:pPr>
              <a:defRPr/>
            </a:pPr>
            <a:r>
              <a:rPr lang="cs-CZ" sz="1400" dirty="0" smtClean="0"/>
              <a:t>                                                                                        			Zatravňovací voštiny </a:t>
            </a:r>
          </a:p>
          <a:p>
            <a:pPr>
              <a:defRPr/>
            </a:pPr>
            <a:r>
              <a:rPr lang="cs-CZ" sz="1400" dirty="0"/>
              <a:t>	</a:t>
            </a:r>
            <a:r>
              <a:rPr lang="cs-CZ" sz="1400" dirty="0" smtClean="0"/>
              <a:t>Betonové plochy                                                 	 	Štěrkový povrch</a:t>
            </a:r>
          </a:p>
          <a:p>
            <a:pPr marL="0" indent="0">
              <a:buFontTx/>
              <a:buNone/>
              <a:defRPr/>
            </a:pPr>
            <a:r>
              <a:rPr lang="cs-CZ" sz="1400" dirty="0" smtClean="0"/>
              <a:t>                                                                                               		Dřevěné rošty nebo dlažba</a:t>
            </a:r>
          </a:p>
          <a:p>
            <a:pPr>
              <a:defRPr/>
            </a:pPr>
            <a:r>
              <a:rPr lang="cs-CZ" sz="1400" dirty="0"/>
              <a:t>	</a:t>
            </a:r>
            <a:r>
              <a:rPr lang="cs-CZ" sz="1400" dirty="0" smtClean="0"/>
              <a:t>Spárovaná dlažba                                               		Porézní dlažba        </a:t>
            </a:r>
            <a:r>
              <a:rPr lang="cs-CZ" sz="1400" dirty="0"/>
              <a:t>						</a:t>
            </a:r>
            <a:r>
              <a:rPr lang="cs-CZ" sz="1400" dirty="0" smtClean="0"/>
              <a:t>            </a:t>
            </a:r>
            <a:r>
              <a:rPr lang="cs-CZ" sz="1400" dirty="0"/>
              <a:t>	</a:t>
            </a:r>
            <a:r>
              <a:rPr lang="cs-CZ" sz="1400" dirty="0" smtClean="0"/>
              <a:t> 			Vodopropustný beton</a:t>
            </a:r>
            <a:r>
              <a:rPr lang="cs-CZ" sz="1400" dirty="0"/>
              <a:t>				</a:t>
            </a:r>
          </a:p>
          <a:p>
            <a:pPr marL="0" indent="0">
              <a:buNone/>
              <a:defRPr/>
            </a:pPr>
            <a:r>
              <a:rPr lang="cs-CZ" sz="1400" dirty="0"/>
              <a:t>						</a:t>
            </a:r>
          </a:p>
          <a:p>
            <a:pPr marL="0" indent="0">
              <a:buNone/>
              <a:defRPr/>
            </a:pPr>
            <a:r>
              <a:rPr lang="cs-CZ" sz="1400" dirty="0"/>
              <a:t>						</a:t>
            </a:r>
          </a:p>
          <a:p>
            <a:pPr>
              <a:defRPr/>
            </a:pPr>
            <a:endParaRPr lang="cs-CZ" sz="14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648" y="3835888"/>
            <a:ext cx="2381249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1601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 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231" y="1875692"/>
            <a:ext cx="3752998" cy="4347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301" y="1875692"/>
            <a:ext cx="3674600" cy="4347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998" y="2496406"/>
            <a:ext cx="4607983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611448"/>
      </p:ext>
    </p:extLst>
  </p:cSld>
  <p:clrMapOvr>
    <a:masterClrMapping/>
  </p:clrMapOvr>
</p:sld>
</file>

<file path=ppt/theme/theme1.xml><?xml version="1.0" encoding="utf-8"?>
<a:theme xmlns:a="http://schemas.openxmlformats.org/drawingml/2006/main" name="Kapka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TM04033925[[fn=Kapka]]</Template>
  <TotalTime>297</TotalTime>
  <Words>262</Words>
  <Application>Microsoft Office PowerPoint</Application>
  <PresentationFormat>Širokoúhlá obrazovka</PresentationFormat>
  <Paragraphs>75</Paragraphs>
  <Slides>50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4" baseType="lpstr">
      <vt:lpstr>Arial</vt:lpstr>
      <vt:lpstr>Calibri</vt:lpstr>
      <vt:lpstr>Tw Cen MT</vt:lpstr>
      <vt:lpstr>Kapka</vt:lpstr>
      <vt:lpstr>Dešťové zahrady</vt:lpstr>
      <vt:lpstr>Prezentace aplikace PowerPoint</vt:lpstr>
      <vt:lpstr>Prezentace aplikace PowerPoint</vt:lpstr>
      <vt:lpstr>THE STORY OF WATER WATER  FOOTprint</vt:lpstr>
      <vt:lpstr>Voda tančí</vt:lpstr>
      <vt:lpstr>Pohyb dešťové vody v krajině</vt:lpstr>
      <vt:lpstr>Voda mluví</vt:lpstr>
      <vt:lpstr>Zpevněné povrchy</vt:lpstr>
      <vt:lpstr> </vt:lpstr>
      <vt:lpstr>Prezentace aplikace PowerPoint</vt:lpstr>
      <vt:lpstr>Prezentace aplikace PowerPoint</vt:lpstr>
      <vt:lpstr>Co jsou dešťové zahrady?</vt:lpstr>
      <vt:lpstr>Jak to vypadá</vt:lpstr>
      <vt:lpstr>Jak to funguje</vt:lpstr>
      <vt:lpstr>Zelená (vegetační) střecha</vt:lpstr>
      <vt:lpstr>Zásobníky na dešťovou vodu</vt:lpstr>
      <vt:lpstr>Propustné povrchy</vt:lpstr>
      <vt:lpstr>DZ formou swejlů</vt:lpstr>
      <vt:lpstr>Prezentace aplikace PowerPoint</vt:lpstr>
      <vt:lpstr>DZ v úrovni terénu</vt:lpstr>
      <vt:lpstr>Prezentace aplikace PowerPoint</vt:lpstr>
      <vt:lpstr>Zasakovací DZ</vt:lpstr>
      <vt:lpstr>DZ nad úrovní terénu</vt:lpstr>
      <vt:lpstr>Voda ze silnice</vt:lpstr>
      <vt:lpstr>Proč byste nemohli mít DZ  i vy?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Legislativa</vt:lpstr>
      <vt:lpstr>Použité zdroje</vt:lpstr>
      <vt:lpstr>Malé opakování</vt:lpstr>
      <vt:lpstr>Prezentace aplikace PowerPoint</vt:lpstr>
      <vt:lpstr>Která možnost je ta správná?</vt:lpstr>
      <vt:lpstr>Která možnost je ta správná?</vt:lpstr>
      <vt:lpstr>Prezentace aplikace PowerPoint</vt:lpstr>
      <vt:lpstr>Prezentace aplikace PowerPoint</vt:lpstr>
      <vt:lpstr>Voda zpívá</vt:lpstr>
      <vt:lpstr>Děkuji Vám za pozornost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Dana Křivánková</dc:creator>
  <cp:lastModifiedBy>Dana Křivánková</cp:lastModifiedBy>
  <cp:revision>24</cp:revision>
  <dcterms:created xsi:type="dcterms:W3CDTF">2016-10-29T08:34:07Z</dcterms:created>
  <dcterms:modified xsi:type="dcterms:W3CDTF">2018-11-14T23:11:10Z</dcterms:modified>
</cp:coreProperties>
</file>